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57175" marR="0" indent="-257175"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1pPr>
    <a:lvl2pPr marL="4572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2pPr>
    <a:lvl3pPr marL="9144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3pPr>
    <a:lvl4pPr marL="13716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4pPr>
    <a:lvl5pPr marL="18288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5pPr>
    <a:lvl6pPr marL="22860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6pPr>
    <a:lvl7pPr marL="27432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7pPr>
    <a:lvl8pPr marL="32004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8pPr>
    <a:lvl9pPr marL="3657600" marR="0" indent="0"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23C5A-EB19-77C9-7737-FFE2D4CFDE49}" v="559" dt="2021-07-23T10:43:56.97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等线"/>
          <a:ea typeface="等线"/>
          <a:cs typeface="等线"/>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等线"/>
          <a:ea typeface="等线"/>
          <a:cs typeface="等线"/>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等线"/>
          <a:ea typeface="等线"/>
          <a:cs typeface="等线"/>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等线"/>
          <a:ea typeface="等线"/>
          <a:cs typeface="等线"/>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77"/>
  </p:normalViewPr>
  <p:slideViewPr>
    <p:cSldViewPr snapToGrid="0" snapToObjects="1">
      <p:cViewPr varScale="1">
        <p:scale>
          <a:sx n="87" d="100"/>
          <a:sy n="87"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marL="857250" indent="-857250" algn="ctr">
              <a:defRPr sz="6000"/>
            </a:lvl1pPr>
          </a:lstStyle>
          <a:p>
            <a:r>
              <a:t>Title Text</a:t>
            </a:r>
          </a:p>
        </p:txBody>
      </p:sp>
      <p:sp>
        <p:nvSpPr>
          <p:cNvPr id="12" name="Body Level One…"/>
          <p:cNvSpPr txBox="1">
            <a:spLocks noGrp="1"/>
          </p:cNvSpPr>
          <p:nvPr>
            <p:ph type="body" sz="quarter" idx="1" hasCustomPrompt="1"/>
          </p:nvPr>
        </p:nvSpPr>
        <p:spPr>
          <a:xfrm>
            <a:off x="1524000" y="3602037"/>
            <a:ext cx="9144000" cy="1655763"/>
          </a:xfrm>
          <a:prstGeom prst="rect">
            <a:avLst/>
          </a:prstGeom>
        </p:spPr>
        <p:txBody>
          <a:bodyPr/>
          <a:lstStyle>
            <a:lvl1pPr marL="342900" indent="-342900" algn="ctr">
              <a:defRPr sz="2400"/>
            </a:lvl1pPr>
            <a:lvl2pPr marL="457200" indent="0" algn="ctr">
              <a:defRPr sz="2400"/>
            </a:lvl2pPr>
            <a:lvl3pPr marL="914400" indent="0" algn="ctr">
              <a:defRPr sz="2400"/>
            </a:lvl3pPr>
            <a:lvl4pPr marL="1371600" indent="0" algn="ctr">
              <a:defRPr sz="2400"/>
            </a:lvl4pPr>
            <a:lvl5pPr marL="1828800" indent="0" algn="ctr">
              <a:defRPr sz="2400"/>
            </a:lvl5pPr>
          </a:lstStyle>
          <a:p>
            <a:r>
              <a:t>单击以编辑母版副标题样式</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hasCustomPrompt="1"/>
          </p:nvPr>
        </p:nvSpPr>
        <p:spPr>
          <a:prstGeom prst="rect">
            <a:avLst/>
          </a:prstGeom>
        </p:spPr>
        <p:txBody>
          <a:bodyPr/>
          <a:lstStyle/>
          <a:p>
            <a:r>
              <a:t>编辑母版文本样式</a:t>
            </a:r>
          </a:p>
          <a:p>
            <a:pPr lvl="1"/>
            <a:endParaRPr/>
          </a:p>
          <a:p>
            <a:pPr lvl="2"/>
            <a:endParaRPr/>
          </a:p>
          <a:p>
            <a:pPr lvl="3"/>
            <a:endParaRPr/>
          </a:p>
          <a:p>
            <a:pPr lvl="4"/>
            <a:endParaRP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marL="857250" indent="-857250">
              <a:defRPr sz="6000"/>
            </a:lvl1pPr>
          </a:lstStyle>
          <a:p>
            <a:r>
              <a:t>Title Text</a:t>
            </a:r>
          </a:p>
        </p:txBody>
      </p:sp>
      <p:sp>
        <p:nvSpPr>
          <p:cNvPr id="30" name="Body Level One…"/>
          <p:cNvSpPr txBox="1">
            <a:spLocks noGrp="1"/>
          </p:cNvSpPr>
          <p:nvPr>
            <p:ph type="body" sz="quarter" idx="1" hasCustomPrompt="1"/>
          </p:nvPr>
        </p:nvSpPr>
        <p:spPr>
          <a:xfrm>
            <a:off x="831850" y="4589462"/>
            <a:ext cx="10515600" cy="1500188"/>
          </a:xfrm>
          <a:prstGeom prst="rect">
            <a:avLst/>
          </a:prstGeom>
        </p:spPr>
        <p:txBody>
          <a:bodyPr/>
          <a:lstStyle>
            <a:lvl1pPr marL="342900" indent="-342900">
              <a:defRPr sz="2400">
                <a:solidFill>
                  <a:srgbClr val="888888"/>
                </a:solidFill>
              </a:defRPr>
            </a:lvl1pPr>
            <a:lvl2pPr marL="457200" indent="0">
              <a:defRPr sz="2400">
                <a:solidFill>
                  <a:srgbClr val="888888"/>
                </a:solidFill>
              </a:defRPr>
            </a:lvl2pPr>
            <a:lvl3pPr marL="914400" indent="0">
              <a:defRPr sz="2400">
                <a:solidFill>
                  <a:srgbClr val="888888"/>
                </a:solidFill>
              </a:defRPr>
            </a:lvl3pPr>
            <a:lvl4pPr marL="1371600" indent="0">
              <a:defRPr sz="2400">
                <a:solidFill>
                  <a:srgbClr val="888888"/>
                </a:solidFill>
              </a:defRPr>
            </a:lvl4pPr>
            <a:lvl5pPr marL="1828800" indent="0">
              <a:defRPr sz="2400">
                <a:solidFill>
                  <a:srgbClr val="888888"/>
                </a:solidFill>
              </a:defRPr>
            </a:lvl5pPr>
          </a:lstStyle>
          <a:p>
            <a:r>
              <a:t>编辑母版文本样式</a:t>
            </a:r>
          </a:p>
          <a:p>
            <a:pPr lvl="1"/>
            <a:endParaRPr/>
          </a:p>
          <a:p>
            <a:pPr lvl="2"/>
            <a:endParaRPr/>
          </a:p>
          <a:p>
            <a:pPr lvl="3"/>
            <a:endParaRPr/>
          </a:p>
          <a:p>
            <a:pPr lvl="4"/>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hasCustomPrompt="1"/>
          </p:nvPr>
        </p:nvSpPr>
        <p:spPr>
          <a:xfrm>
            <a:off x="838200" y="1825625"/>
            <a:ext cx="5181600" cy="4351338"/>
          </a:xfrm>
          <a:prstGeom prst="rect">
            <a:avLst/>
          </a:prstGeom>
        </p:spPr>
        <p:txBody>
          <a:bodyPr/>
          <a:lstStyle/>
          <a:p>
            <a:r>
              <a:t>编辑母版文本样式</a:t>
            </a:r>
          </a:p>
          <a:p>
            <a:pPr lvl="1"/>
            <a:endParaRPr/>
          </a:p>
          <a:p>
            <a:pPr lvl="2"/>
            <a:endParaRPr/>
          </a:p>
          <a:p>
            <a:pPr lvl="3"/>
            <a:endParaRPr/>
          </a:p>
          <a:p>
            <a:pPr lvl="4"/>
            <a:endParaRPr/>
          </a:p>
        </p:txBody>
      </p:sp>
      <p:sp>
        <p:nvSpPr>
          <p:cNvPr id="40" name="矩形 8"/>
          <p:cNvSpPr txBox="1"/>
          <p:nvPr/>
        </p:nvSpPr>
        <p:spPr>
          <a:xfrm>
            <a:off x="8912804" y="6393027"/>
            <a:ext cx="683697" cy="2534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4287" indent="-14287">
              <a:defRPr sz="100">
                <a:solidFill>
                  <a:srgbClr val="FFFFFF"/>
                </a:solidFill>
                <a:latin typeface="+mn-lt"/>
                <a:ea typeface="+mn-ea"/>
                <a:cs typeface="+mn-cs"/>
                <a:sym typeface="Calibri"/>
              </a:defRPr>
            </a:pPr>
            <a:r>
              <a:t>PPT</a:t>
            </a:r>
            <a:r>
              <a:rPr>
                <a:latin typeface="SimSun"/>
                <a:ea typeface="SimSun"/>
                <a:cs typeface="SimSun"/>
                <a:sym typeface="SimSun"/>
              </a:rPr>
              <a:t>模板下载：</a:t>
            </a:r>
            <a:r>
              <a:t>www.1ppt.com/moban/     </a:t>
            </a:r>
            <a:r>
              <a:rPr>
                <a:latin typeface="SimSun"/>
                <a:ea typeface="SimSun"/>
                <a:cs typeface="SimSun"/>
                <a:sym typeface="SimSun"/>
              </a:rPr>
              <a:t>行业</a:t>
            </a:r>
            <a:r>
              <a:t>PPT</a:t>
            </a:r>
            <a:r>
              <a:rPr>
                <a:latin typeface="SimSun"/>
                <a:ea typeface="SimSun"/>
                <a:cs typeface="SimSun"/>
                <a:sym typeface="SimSun"/>
              </a:rPr>
              <a:t>模板：</a:t>
            </a:r>
            <a:r>
              <a:t>www.1ppt.com/hangye/ </a:t>
            </a:r>
          </a:p>
          <a:p>
            <a:pPr marL="14287" indent="-14287">
              <a:defRPr sz="100">
                <a:solidFill>
                  <a:srgbClr val="FFFFFF"/>
                </a:solidFill>
                <a:latin typeface="+mn-lt"/>
                <a:ea typeface="+mn-ea"/>
                <a:cs typeface="+mn-cs"/>
                <a:sym typeface="Calibri"/>
              </a:defRPr>
            </a:pPr>
            <a:r>
              <a:rPr>
                <a:latin typeface="SimSun"/>
                <a:ea typeface="SimSun"/>
                <a:cs typeface="SimSun"/>
                <a:sym typeface="SimSun"/>
              </a:rPr>
              <a:t>节日</a:t>
            </a:r>
            <a:r>
              <a:t>PPT</a:t>
            </a:r>
            <a:r>
              <a:rPr>
                <a:latin typeface="SimSun"/>
                <a:ea typeface="SimSun"/>
                <a:cs typeface="SimSun"/>
                <a:sym typeface="SimSun"/>
              </a:rPr>
              <a:t>模板：</a:t>
            </a:r>
            <a:r>
              <a:t>www.1ppt.com/jieri/           PPT</a:t>
            </a:r>
            <a:r>
              <a:rPr>
                <a:latin typeface="SimSun"/>
                <a:ea typeface="SimSun"/>
                <a:cs typeface="SimSun"/>
                <a:sym typeface="SimSun"/>
              </a:rPr>
              <a:t>素材下载：</a:t>
            </a:r>
            <a:r>
              <a:t>www.1ppt.com/sucai/</a:t>
            </a:r>
          </a:p>
          <a:p>
            <a:pPr marL="14287" indent="-14287">
              <a:defRPr sz="100">
                <a:solidFill>
                  <a:srgbClr val="FFFFFF"/>
                </a:solidFill>
                <a:latin typeface="+mn-lt"/>
                <a:ea typeface="+mn-ea"/>
                <a:cs typeface="+mn-cs"/>
                <a:sym typeface="Calibri"/>
              </a:defRPr>
            </a:pPr>
            <a:r>
              <a:t>PPT</a:t>
            </a:r>
            <a:r>
              <a:rPr>
                <a:latin typeface="SimSun"/>
                <a:ea typeface="SimSun"/>
                <a:cs typeface="SimSun"/>
                <a:sym typeface="SimSun"/>
              </a:rPr>
              <a:t>背景图片：</a:t>
            </a:r>
            <a:r>
              <a:t>www.1ppt.com/beijing/      PPT</a:t>
            </a:r>
            <a:r>
              <a:rPr>
                <a:latin typeface="SimSun"/>
                <a:ea typeface="SimSun"/>
                <a:cs typeface="SimSun"/>
                <a:sym typeface="SimSun"/>
              </a:rPr>
              <a:t>图表下载：</a:t>
            </a:r>
            <a:r>
              <a:t>www.1ppt.com/tubiao/      </a:t>
            </a:r>
          </a:p>
          <a:p>
            <a:pPr marL="14287" indent="-14287">
              <a:defRPr sz="100">
                <a:solidFill>
                  <a:srgbClr val="FFFFFF"/>
                </a:solidFill>
                <a:latin typeface="+mn-lt"/>
                <a:ea typeface="+mn-ea"/>
                <a:cs typeface="+mn-cs"/>
                <a:sym typeface="Calibri"/>
              </a:defRPr>
            </a:pPr>
            <a:r>
              <a:rPr>
                <a:latin typeface="SimSun"/>
                <a:ea typeface="SimSun"/>
                <a:cs typeface="SimSun"/>
                <a:sym typeface="SimSun"/>
              </a:rPr>
              <a:t>优秀</a:t>
            </a:r>
            <a:r>
              <a:t>PPT</a:t>
            </a:r>
            <a:r>
              <a:rPr>
                <a:latin typeface="SimSun"/>
                <a:ea typeface="SimSun"/>
                <a:cs typeface="SimSun"/>
                <a:sym typeface="SimSun"/>
              </a:rPr>
              <a:t>下载：</a:t>
            </a:r>
            <a:r>
              <a:t>www.1ppt.com/xiazai/        PPT</a:t>
            </a:r>
            <a:r>
              <a:rPr>
                <a:latin typeface="SimSun"/>
                <a:ea typeface="SimSun"/>
                <a:cs typeface="SimSun"/>
                <a:sym typeface="SimSun"/>
              </a:rPr>
              <a:t>教程： </a:t>
            </a:r>
            <a:r>
              <a:t>www.1ppt.com/powerpoint/      </a:t>
            </a:r>
          </a:p>
          <a:p>
            <a:pPr marL="14287" indent="-14287">
              <a:defRPr sz="100">
                <a:solidFill>
                  <a:srgbClr val="FFFFFF"/>
                </a:solidFill>
                <a:latin typeface="+mn-lt"/>
                <a:ea typeface="+mn-ea"/>
                <a:cs typeface="+mn-cs"/>
                <a:sym typeface="Calibri"/>
              </a:defRPr>
            </a:pPr>
            <a:r>
              <a:t>Word</a:t>
            </a:r>
            <a:r>
              <a:rPr>
                <a:latin typeface="SimSun"/>
                <a:ea typeface="SimSun"/>
                <a:cs typeface="SimSun"/>
                <a:sym typeface="SimSun"/>
              </a:rPr>
              <a:t>教程： </a:t>
            </a:r>
            <a:r>
              <a:t>www.1ppt.com/word/              Excel</a:t>
            </a:r>
            <a:r>
              <a:rPr>
                <a:latin typeface="SimSun"/>
                <a:ea typeface="SimSun"/>
                <a:cs typeface="SimSun"/>
                <a:sym typeface="SimSun"/>
              </a:rPr>
              <a:t>教程：</a:t>
            </a:r>
            <a:r>
              <a:t>www.1ppt.com/excel/  </a:t>
            </a:r>
          </a:p>
          <a:p>
            <a:pPr marL="14287" indent="-14287">
              <a:defRPr sz="100">
                <a:solidFill>
                  <a:srgbClr val="FFFFFF"/>
                </a:solidFill>
                <a:latin typeface="+mn-lt"/>
                <a:ea typeface="+mn-ea"/>
                <a:cs typeface="+mn-cs"/>
                <a:sym typeface="Calibri"/>
              </a:defRPr>
            </a:pPr>
            <a:r>
              <a:rPr>
                <a:latin typeface="SimSun"/>
                <a:ea typeface="SimSun"/>
                <a:cs typeface="SimSun"/>
                <a:sym typeface="SimSun"/>
              </a:rPr>
              <a:t>资料下载：</a:t>
            </a:r>
            <a:r>
              <a:t>www.1ppt.com/ziliao/                PPT</a:t>
            </a:r>
            <a:r>
              <a:rPr>
                <a:latin typeface="SimSun"/>
                <a:ea typeface="SimSun"/>
                <a:cs typeface="SimSun"/>
                <a:sym typeface="SimSun"/>
              </a:rPr>
              <a:t>课件下载：</a:t>
            </a:r>
            <a:r>
              <a:t>www.1ppt.com/kejian/ </a:t>
            </a:r>
          </a:p>
          <a:p>
            <a:pPr marL="14287" indent="-14287">
              <a:defRPr sz="100">
                <a:solidFill>
                  <a:srgbClr val="FFFFFF"/>
                </a:solidFill>
                <a:latin typeface="+mn-lt"/>
                <a:ea typeface="+mn-ea"/>
                <a:cs typeface="+mn-cs"/>
                <a:sym typeface="Calibri"/>
              </a:defRPr>
            </a:pPr>
            <a:r>
              <a:rPr>
                <a:latin typeface="SimSun"/>
                <a:ea typeface="SimSun"/>
                <a:cs typeface="SimSun"/>
                <a:sym typeface="SimSun"/>
              </a:rPr>
              <a:t>范文下载：</a:t>
            </a:r>
            <a:r>
              <a:t>www.1ppt.com/fanwen/             </a:t>
            </a:r>
            <a:r>
              <a:rPr>
                <a:latin typeface="SimSun"/>
                <a:ea typeface="SimSun"/>
                <a:cs typeface="SimSun"/>
                <a:sym typeface="SimSun"/>
              </a:rPr>
              <a:t>试卷下载：</a:t>
            </a:r>
            <a:r>
              <a:t>www.1ppt.com/shiti/  </a:t>
            </a:r>
          </a:p>
          <a:p>
            <a:pPr marL="14287" indent="-14287">
              <a:defRPr sz="100">
                <a:solidFill>
                  <a:srgbClr val="FFFFFF"/>
                </a:solidFill>
                <a:latin typeface="+mn-lt"/>
                <a:ea typeface="+mn-ea"/>
                <a:cs typeface="+mn-cs"/>
                <a:sym typeface="Calibri"/>
              </a:defRPr>
            </a:pPr>
            <a:r>
              <a:rPr>
                <a:latin typeface="SimSun"/>
                <a:ea typeface="SimSun"/>
                <a:cs typeface="SimSun"/>
                <a:sym typeface="SimSun"/>
              </a:rPr>
              <a:t>教案下载：</a:t>
            </a:r>
            <a:r>
              <a:t>www.1ppt.com/jiaoan/        </a:t>
            </a:r>
          </a:p>
          <a:p>
            <a:pPr marL="14287" indent="-14287">
              <a:defRPr sz="100">
                <a:solidFill>
                  <a:srgbClr val="FFFFFF"/>
                </a:solidFill>
                <a:latin typeface="+mn-lt"/>
                <a:ea typeface="+mn-ea"/>
                <a:cs typeface="+mn-cs"/>
                <a:sym typeface="Calibri"/>
              </a:defRPr>
            </a:pPr>
            <a:r>
              <a:rPr>
                <a:latin typeface="SimSun"/>
                <a:ea typeface="SimSun"/>
                <a:cs typeface="SimSun"/>
                <a:sym typeface="SimSun"/>
              </a:rPr>
              <a:t>字体下载：</a:t>
            </a:r>
            <a:r>
              <a:t>www.1ppt.com/ziti/</a:t>
            </a:r>
          </a:p>
          <a:p>
            <a:pPr marL="14287" indent="-14287">
              <a:defRPr sz="100">
                <a:solidFill>
                  <a:srgbClr val="FFFFFF"/>
                </a:solidFill>
                <a:latin typeface="+mn-lt"/>
                <a:ea typeface="+mn-ea"/>
                <a:cs typeface="+mn-cs"/>
                <a:sym typeface="Calibri"/>
              </a:defRPr>
            </a:pPr>
            <a:r>
              <a:t> </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8"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9" name="Body Level One…"/>
          <p:cNvSpPr txBox="1">
            <a:spLocks noGrp="1"/>
          </p:cNvSpPr>
          <p:nvPr>
            <p:ph type="body" sz="quarter" idx="1" hasCustomPrompt="1"/>
          </p:nvPr>
        </p:nvSpPr>
        <p:spPr>
          <a:xfrm>
            <a:off x="839787" y="1681163"/>
            <a:ext cx="5157789" cy="823913"/>
          </a:xfrm>
          <a:prstGeom prst="rect">
            <a:avLst/>
          </a:prstGeom>
        </p:spPr>
        <p:txBody>
          <a:bodyPr anchor="b"/>
          <a:lstStyle>
            <a:lvl1pPr marL="342900" indent="-342900">
              <a:defRPr sz="2400" b="1"/>
            </a:lvl1pPr>
            <a:lvl2pPr marL="457200" indent="0">
              <a:defRPr sz="2400" b="1"/>
            </a:lvl2pPr>
            <a:lvl3pPr marL="914400" indent="0">
              <a:defRPr sz="2400" b="1"/>
            </a:lvl3pPr>
            <a:lvl4pPr marL="1371600" indent="0">
              <a:defRPr sz="2400" b="1"/>
            </a:lvl4pPr>
            <a:lvl5pPr marL="1828800" indent="0">
              <a:defRPr sz="2400" b="1"/>
            </a:lvl5pPr>
          </a:lstStyle>
          <a:p>
            <a:r>
              <a:t>编辑母版文本样式</a:t>
            </a:r>
          </a:p>
          <a:p>
            <a:pPr lvl="1"/>
            <a:endParaRPr/>
          </a:p>
          <a:p>
            <a:pPr lvl="2"/>
            <a:endParaRPr/>
          </a:p>
          <a:p>
            <a:pPr lvl="3"/>
            <a:endParaRPr/>
          </a:p>
          <a:p>
            <a:pPr lvl="4"/>
            <a:endParaRPr/>
          </a:p>
        </p:txBody>
      </p:sp>
      <p:sp>
        <p:nvSpPr>
          <p:cNvPr id="50" name="文本占位符 4"/>
          <p:cNvSpPr>
            <a:spLocks noGrp="1"/>
          </p:cNvSpPr>
          <p:nvPr>
            <p:ph type="body" sz="quarter" idx="21" hasCustomPrompt="1"/>
          </p:nvPr>
        </p:nvSpPr>
        <p:spPr>
          <a:xfrm>
            <a:off x="6172200" y="1681163"/>
            <a:ext cx="5183188" cy="823913"/>
          </a:xfrm>
          <a:prstGeom prst="rect">
            <a:avLst/>
          </a:prstGeom>
        </p:spPr>
        <p:txBody>
          <a:bodyPr anchor="b"/>
          <a:lstStyle>
            <a:lvl1pPr marL="342900" indent="-342900">
              <a:defRPr sz="2400" b="1"/>
            </a:lvl1pPr>
          </a:lstStyle>
          <a:p>
            <a:r>
              <a:t>编辑母版文本样式</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3" name="Title Text"/>
          <p:cNvSpPr txBox="1">
            <a:spLocks noGrp="1"/>
          </p:cNvSpPr>
          <p:nvPr>
            <p:ph type="title"/>
          </p:nvPr>
        </p:nvSpPr>
        <p:spPr>
          <a:xfrm>
            <a:off x="839787" y="457200"/>
            <a:ext cx="3932239" cy="1600200"/>
          </a:xfrm>
          <a:prstGeom prst="rect">
            <a:avLst/>
          </a:prstGeom>
        </p:spPr>
        <p:txBody>
          <a:bodyPr anchor="b"/>
          <a:lstStyle>
            <a:lvl1pPr marL="457200" indent="-457200">
              <a:defRPr sz="3200"/>
            </a:lvl1pPr>
          </a:lstStyle>
          <a:p>
            <a:r>
              <a:t>Title Text</a:t>
            </a:r>
          </a:p>
        </p:txBody>
      </p:sp>
      <p:sp>
        <p:nvSpPr>
          <p:cNvPr id="74" name="Body Level One…"/>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编辑母版文本样式</a:t>
            </a:r>
          </a:p>
          <a:p>
            <a:pPr lvl="1"/>
            <a:endParaRPr/>
          </a:p>
          <a:p>
            <a:pPr lvl="2"/>
            <a:endParaRPr/>
          </a:p>
          <a:p>
            <a:pPr lvl="3"/>
            <a:endParaRPr/>
          </a:p>
          <a:p>
            <a:pPr lvl="4"/>
            <a:endParaRPr/>
          </a:p>
        </p:txBody>
      </p:sp>
      <p:sp>
        <p:nvSpPr>
          <p:cNvPr id="75" name="文本占位符 3"/>
          <p:cNvSpPr>
            <a:spLocks noGrp="1"/>
          </p:cNvSpPr>
          <p:nvPr>
            <p:ph type="body" sz="quarter" idx="21" hasCustomPrompt="1"/>
          </p:nvPr>
        </p:nvSpPr>
        <p:spPr>
          <a:xfrm>
            <a:off x="839787" y="2057400"/>
            <a:ext cx="3932238" cy="3811588"/>
          </a:xfrm>
          <a:prstGeom prst="rect">
            <a:avLst/>
          </a:prstGeom>
        </p:spPr>
        <p:txBody>
          <a:bodyPr/>
          <a:lstStyle>
            <a:lvl1pPr>
              <a:defRPr sz="1600"/>
            </a:lvl1pPr>
          </a:lstStyle>
          <a:p>
            <a:r>
              <a:t>编辑母版文本样式</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3" name="Title Text"/>
          <p:cNvSpPr txBox="1">
            <a:spLocks noGrp="1"/>
          </p:cNvSpPr>
          <p:nvPr>
            <p:ph type="title"/>
          </p:nvPr>
        </p:nvSpPr>
        <p:spPr>
          <a:xfrm>
            <a:off x="839787" y="457200"/>
            <a:ext cx="3932239" cy="1600200"/>
          </a:xfrm>
          <a:prstGeom prst="rect">
            <a:avLst/>
          </a:prstGeom>
        </p:spPr>
        <p:txBody>
          <a:bodyPr anchor="b"/>
          <a:lstStyle>
            <a:lvl1pPr marL="457200" indent="-457200">
              <a:defRPr sz="3200"/>
            </a:lvl1pPr>
          </a:lstStyle>
          <a:p>
            <a:r>
              <a:t>Title Text</a:t>
            </a:r>
          </a:p>
        </p:txBody>
      </p:sp>
      <p:sp>
        <p:nvSpPr>
          <p:cNvPr id="84" name="图片占位符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5" name="Body Level One…"/>
          <p:cNvSpPr txBox="1">
            <a:spLocks noGrp="1"/>
          </p:cNvSpPr>
          <p:nvPr>
            <p:ph type="body" sz="quarter" idx="1" hasCustomPrompt="1"/>
          </p:nvPr>
        </p:nvSpPr>
        <p:spPr>
          <a:xfrm>
            <a:off x="839787" y="2057400"/>
            <a:ext cx="3932239" cy="3811588"/>
          </a:xfrm>
          <a:prstGeom prst="rect">
            <a:avLst/>
          </a:prstGeom>
        </p:spPr>
        <p:txBody>
          <a:bodyPr/>
          <a:lstStyle>
            <a:lvl1pPr>
              <a:defRPr sz="1600"/>
            </a:lvl1pPr>
            <a:lvl2pPr marL="457200" indent="0">
              <a:defRPr sz="1600"/>
            </a:lvl2pPr>
            <a:lvl3pPr marL="914400" indent="0">
              <a:defRPr sz="1600"/>
            </a:lvl3pPr>
            <a:lvl4pPr marL="1371600" indent="0">
              <a:defRPr sz="1600"/>
            </a:lvl4pPr>
            <a:lvl5pPr marL="1828800" indent="0">
              <a:defRPr sz="1600"/>
            </a:lvl5pPr>
          </a:lstStyle>
          <a:p>
            <a:r>
              <a:t>编辑母版文本样式</a:t>
            </a:r>
          </a:p>
          <a:p>
            <a:pPr lvl="1"/>
            <a:endParaRPr/>
          </a:p>
          <a:p>
            <a:pPr lvl="2"/>
            <a:endParaRPr/>
          </a:p>
          <a:p>
            <a:pPr lvl="3"/>
            <a:endParaRPr/>
          </a:p>
          <a:p>
            <a:pPr lvl="4"/>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hasCustomPrompt="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编辑母版文本样式</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0908694" y="6404292"/>
            <a:ext cx="445106" cy="269241"/>
          </a:xfrm>
          <a:prstGeom prst="rect">
            <a:avLst/>
          </a:prstGeom>
          <a:ln w="12700">
            <a:miter lim="400000"/>
          </a:ln>
        </p:spPr>
        <p:txBody>
          <a:bodyPr wrap="none" lIns="45719" rIns="45719" anchor="ctr">
            <a:spAutoFit/>
          </a:bodyPr>
          <a:lstStyle>
            <a:lvl1pPr marL="171450" indent="-171450"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marL="628650" marR="0" indent="-62865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Pct val="100000"/>
        <a:buFont typeface="Arial"/>
        <a:buChar char="•"/>
        <a:tabLst/>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等线"/>
          <a:ea typeface="等线"/>
          <a:cs typeface="等线"/>
          <a:sym typeface="等线"/>
        </a:defRPr>
      </a:lvl9pPr>
    </p:bodyStyle>
    <p:otherStyle>
      <a:lvl1pPr marL="171450" marR="0" indent="-17145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1pPr>
      <a:lvl2pPr marL="4572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2pPr>
      <a:lvl3pPr marL="9144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3pPr>
      <a:lvl4pPr marL="13716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4pPr>
      <a:lvl5pPr marL="18288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5pPr>
      <a:lvl6pPr marL="22860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6pPr>
      <a:lvl7pPr marL="27432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7pPr>
      <a:lvl8pPr marL="32004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8pPr>
      <a:lvl9pPr marL="3657600" marR="0" indent="0" algn="r" defTabSz="914400" rtl="0" latinLnBrk="0">
        <a:lnSpc>
          <a:spcPct val="100000"/>
        </a:lnSpc>
        <a:spcBef>
          <a:spcPts val="0"/>
        </a:spcBef>
        <a:spcAft>
          <a:spcPts val="0"/>
        </a:spcAft>
        <a:buClrTx/>
        <a:buSzPct val="100000"/>
        <a:buFont typeface="Arial"/>
        <a:buChar char="•"/>
        <a:tabLst/>
        <a:defRPr sz="1200" b="0" i="0" u="none" strike="noStrike" cap="none" spc="0" baseline="0">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
          <p:cNvSpPr/>
          <p:nvPr/>
        </p:nvSpPr>
        <p:spPr>
          <a:xfrm>
            <a:off x="0" y="-636"/>
            <a:ext cx="12192000" cy="3429636"/>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96" name="圆角矩形 7"/>
          <p:cNvSpPr/>
          <p:nvPr/>
        </p:nvSpPr>
        <p:spPr>
          <a:xfrm>
            <a:off x="673508" y="591959"/>
            <a:ext cx="10844984" cy="5675353"/>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97" name="直接连接符 52"/>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98"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99" name="直接连接符 1"/>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100" name="直接连接符 2"/>
          <p:cNvSpPr/>
          <p:nvPr/>
        </p:nvSpPr>
        <p:spPr>
          <a:xfrm>
            <a:off x="1205865" y="4931409"/>
            <a:ext cx="4445" cy="950596"/>
          </a:xfrm>
          <a:prstGeom prst="line">
            <a:avLst/>
          </a:prstGeom>
          <a:ln w="6350">
            <a:solidFill>
              <a:srgbClr val="000000"/>
            </a:solidFill>
            <a:miter/>
          </a:ln>
        </p:spPr>
        <p:txBody>
          <a:bodyPr lIns="0" tIns="0" rIns="0" bIns="0"/>
          <a:lstStyle/>
          <a:p>
            <a:endParaRPr/>
          </a:p>
        </p:txBody>
      </p:sp>
      <p:sp>
        <p:nvSpPr>
          <p:cNvPr id="101" name="矩形 6"/>
          <p:cNvSpPr txBox="1"/>
          <p:nvPr/>
        </p:nvSpPr>
        <p:spPr>
          <a:xfrm>
            <a:off x="2575462" y="2266632"/>
            <a:ext cx="7113484"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marL="0" indent="0" algn="ctr">
              <a:buNone/>
              <a:defRPr sz="3600" b="1">
                <a:solidFill>
                  <a:srgbClr val="404040"/>
                </a:solidFill>
              </a:defRPr>
            </a:pPr>
            <a:r>
              <a:rPr dirty="0"/>
              <a:t>Factors Affecting Household Size:</a:t>
            </a:r>
            <a:endParaRPr lang="en-US"/>
          </a:p>
          <a:p>
            <a:pPr marL="0" indent="0" algn="ctr">
              <a:buNone/>
              <a:defRPr sz="2200" b="1">
                <a:solidFill>
                  <a:srgbClr val="404040"/>
                </a:solidFill>
              </a:defRPr>
            </a:pPr>
            <a:r>
              <a:rPr dirty="0"/>
              <a:t>An Analysis of the Philippine Family Income</a:t>
            </a:r>
            <a:r>
              <a:rPr lang="en-GB" dirty="0"/>
              <a:t> </a:t>
            </a:r>
            <a:endParaRPr dirty="0"/>
          </a:p>
          <a:p>
            <a:pPr marL="0" indent="0" algn="ctr">
              <a:buNone/>
              <a:defRPr sz="2200" b="1">
                <a:solidFill>
                  <a:srgbClr val="404040"/>
                </a:solidFill>
              </a:defRPr>
            </a:pPr>
            <a:r>
              <a:rPr dirty="0"/>
              <a:t>and</a:t>
            </a:r>
            <a:r>
              <a:rPr lang="en-GB" dirty="0"/>
              <a:t> </a:t>
            </a:r>
            <a:endParaRPr dirty="0"/>
          </a:p>
          <a:p>
            <a:pPr marL="0" indent="0" algn="ctr">
              <a:buNone/>
              <a:defRPr sz="2200" b="1">
                <a:solidFill>
                  <a:srgbClr val="404040"/>
                </a:solidFill>
              </a:defRPr>
            </a:pPr>
            <a:r>
              <a:rPr dirty="0"/>
              <a:t>Expenditure Survey</a:t>
            </a:r>
            <a:r>
              <a:rPr lang="en-GB" dirty="0"/>
              <a:t> </a:t>
            </a:r>
            <a:endParaRPr dirty="0"/>
          </a:p>
        </p:txBody>
      </p:sp>
      <p:sp>
        <p:nvSpPr>
          <p:cNvPr id="102" name="文本框 8"/>
          <p:cNvSpPr txBox="1"/>
          <p:nvPr/>
        </p:nvSpPr>
        <p:spPr>
          <a:xfrm>
            <a:off x="8698375" y="4413944"/>
            <a:ext cx="2695462"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marL="0" indent="0">
              <a:buNone/>
              <a:defRPr sz="1600" b="1">
                <a:solidFill>
                  <a:srgbClr val="404040"/>
                </a:solidFill>
              </a:defRPr>
            </a:pPr>
            <a:r>
              <a:rPr dirty="0"/>
              <a:t>Group 01:</a:t>
            </a:r>
            <a:endParaRPr lang="en-US" dirty="0"/>
          </a:p>
          <a:p>
            <a:pPr marL="228600" indent="-228600">
              <a:defRPr sz="1600" b="1">
                <a:solidFill>
                  <a:srgbClr val="404040"/>
                </a:solidFill>
              </a:defRPr>
            </a:pPr>
            <a:r>
              <a:rPr dirty="0"/>
              <a:t>Gillian Parkinson</a:t>
            </a:r>
          </a:p>
          <a:p>
            <a:pPr marL="228600" indent="-228600">
              <a:defRPr sz="1600" b="1">
                <a:solidFill>
                  <a:srgbClr val="404040"/>
                </a:solidFill>
              </a:defRPr>
            </a:pPr>
            <a:r>
              <a:rPr dirty="0" err="1"/>
              <a:t>Zihe</a:t>
            </a:r>
            <a:r>
              <a:rPr dirty="0"/>
              <a:t> Xu</a:t>
            </a:r>
          </a:p>
          <a:p>
            <a:pPr marL="228600" indent="-228600">
              <a:defRPr sz="1600" b="1">
                <a:solidFill>
                  <a:srgbClr val="404040"/>
                </a:solidFill>
              </a:defRPr>
            </a:pPr>
            <a:r>
              <a:rPr dirty="0" err="1"/>
              <a:t>Baoyin</a:t>
            </a:r>
            <a:r>
              <a:rPr dirty="0"/>
              <a:t> Ling</a:t>
            </a:r>
            <a:r>
              <a:rPr lang="en-GB" dirty="0"/>
              <a:t> </a:t>
            </a:r>
            <a:r>
              <a:rPr dirty="0"/>
              <a:t>(Presenter)</a:t>
            </a:r>
          </a:p>
          <a:p>
            <a:pPr marL="228600" indent="-228600">
              <a:defRPr sz="1600" b="1">
                <a:solidFill>
                  <a:srgbClr val="404040"/>
                </a:solidFill>
              </a:defRPr>
            </a:pPr>
            <a:r>
              <a:rPr dirty="0"/>
              <a:t>Ying Chen</a:t>
            </a:r>
            <a:r>
              <a:rPr lang="en-GB" dirty="0"/>
              <a:t> </a:t>
            </a:r>
            <a:r>
              <a:rPr dirty="0"/>
              <a:t>(Presenter)</a:t>
            </a:r>
          </a:p>
          <a:p>
            <a:pPr marL="228600" indent="-228600">
              <a:defRPr sz="1600" b="1">
                <a:solidFill>
                  <a:srgbClr val="404040"/>
                </a:solidFill>
              </a:defRPr>
            </a:pPr>
            <a:r>
              <a:rPr dirty="0"/>
              <a:t>Yu Shi</a:t>
            </a:r>
            <a:r>
              <a:rPr lang="en-GB" dirty="0"/>
              <a:t> </a:t>
            </a:r>
            <a:r>
              <a:rPr dirty="0"/>
              <a:t>(Presenter)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组合 12"/>
          <p:cNvGrpSpPr/>
          <p:nvPr/>
        </p:nvGrpSpPr>
        <p:grpSpPr>
          <a:xfrm>
            <a:off x="-24130" y="277971"/>
            <a:ext cx="839788" cy="514747"/>
            <a:chOff x="0" y="0"/>
            <a:chExt cx="839787" cy="514746"/>
          </a:xfrm>
        </p:grpSpPr>
        <p:sp>
          <p:nvSpPr>
            <p:cNvPr id="231"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32"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34" name="文本框 8"/>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Exploratory Data Analysis</a:t>
            </a:r>
            <a:endParaRPr lang="en-US" dirty="0"/>
          </a:p>
        </p:txBody>
      </p:sp>
      <p:pic>
        <p:nvPicPr>
          <p:cNvPr id="235" name="图片 2" descr="图片 2"/>
          <p:cNvPicPr>
            <a:picLocks noChangeAspect="1"/>
          </p:cNvPicPr>
          <p:nvPr/>
        </p:nvPicPr>
        <p:blipFill>
          <a:blip r:embed="rId2"/>
          <a:srcRect l="1957" t="7609" r="3391" b="6185"/>
          <a:stretch>
            <a:fillRect/>
          </a:stretch>
        </p:blipFill>
        <p:spPr>
          <a:xfrm>
            <a:off x="558124" y="1208054"/>
            <a:ext cx="10592518" cy="2005782"/>
          </a:xfrm>
          <a:prstGeom prst="rect">
            <a:avLst/>
          </a:prstGeom>
          <a:ln w="12700">
            <a:miter lim="400000"/>
          </a:ln>
        </p:spPr>
      </p:pic>
      <p:sp>
        <p:nvSpPr>
          <p:cNvPr id="236" name="椭圆 7"/>
          <p:cNvSpPr/>
          <p:nvPr/>
        </p:nvSpPr>
        <p:spPr>
          <a:xfrm>
            <a:off x="4845487" y="2210945"/>
            <a:ext cx="569845" cy="144815"/>
          </a:xfrm>
          <a:prstGeom prst="ellipse">
            <a:avLst/>
          </a:prstGeom>
          <a:ln w="28575">
            <a:solidFill>
              <a:srgbClr val="FF0000"/>
            </a:solidFill>
          </a:ln>
        </p:spPr>
        <p:txBody>
          <a:bodyPr lIns="0" tIns="0" rIns="0" bIns="0" anchor="ctr"/>
          <a:lstStyle/>
          <a:p>
            <a:pPr algn="ctr"/>
            <a:endParaRPr/>
          </a:p>
        </p:txBody>
      </p:sp>
      <p:sp>
        <p:nvSpPr>
          <p:cNvPr id="237" name="椭圆 11"/>
          <p:cNvSpPr/>
          <p:nvPr/>
        </p:nvSpPr>
        <p:spPr>
          <a:xfrm>
            <a:off x="6117695" y="1952527"/>
            <a:ext cx="569845" cy="144815"/>
          </a:xfrm>
          <a:prstGeom prst="ellipse">
            <a:avLst/>
          </a:prstGeom>
          <a:ln w="28575">
            <a:solidFill>
              <a:srgbClr val="FF0000"/>
            </a:solidFill>
          </a:ln>
        </p:spPr>
        <p:txBody>
          <a:bodyPr lIns="0" tIns="0" rIns="0" bIns="0" anchor="ctr"/>
          <a:lstStyle/>
          <a:p>
            <a:pPr algn="ctr"/>
            <a:endParaRPr/>
          </a:p>
        </p:txBody>
      </p:sp>
      <p:sp>
        <p:nvSpPr>
          <p:cNvPr id="238" name="椭圆 13"/>
          <p:cNvSpPr/>
          <p:nvPr/>
        </p:nvSpPr>
        <p:spPr>
          <a:xfrm>
            <a:off x="4845487" y="2791902"/>
            <a:ext cx="569845" cy="144815"/>
          </a:xfrm>
          <a:prstGeom prst="ellipse">
            <a:avLst/>
          </a:prstGeom>
          <a:ln w="28575">
            <a:solidFill>
              <a:srgbClr val="FF0000"/>
            </a:solidFill>
          </a:ln>
        </p:spPr>
        <p:txBody>
          <a:bodyPr lIns="0" tIns="0" rIns="0" bIns="0" anchor="ctr"/>
          <a:lstStyle/>
          <a:p>
            <a:pPr algn="ctr"/>
            <a:endParaRPr/>
          </a:p>
        </p:txBody>
      </p:sp>
      <p:sp>
        <p:nvSpPr>
          <p:cNvPr id="239" name="文本框 10"/>
          <p:cNvSpPr txBox="1"/>
          <p:nvPr/>
        </p:nvSpPr>
        <p:spPr>
          <a:xfrm>
            <a:off x="943789" y="3478452"/>
            <a:ext cx="9821187" cy="288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defRPr b="1">
                <a:solidFill>
                  <a:srgbClr val="262626"/>
                </a:solidFill>
              </a:defRPr>
            </a:pPr>
            <a:r>
              <a:t>Moderate positive correlation between the total household income and the household food expenditure </a:t>
            </a:r>
          </a:p>
          <a:p>
            <a:pPr>
              <a:defRPr b="1">
                <a:solidFill>
                  <a:srgbClr val="262626"/>
                </a:solidFill>
              </a:defRPr>
            </a:pPr>
            <a:endParaRPr/>
          </a:p>
          <a:p>
            <a:pPr marL="285750" indent="-285750">
              <a:defRPr b="1">
                <a:solidFill>
                  <a:srgbClr val="262626"/>
                </a:solidFill>
              </a:defRPr>
            </a:pPr>
            <a:r>
              <a:t>Weak positive correlation between the total household income and the number of bedrooms in the household </a:t>
            </a:r>
          </a:p>
          <a:p>
            <a:pPr>
              <a:defRPr b="1">
                <a:solidFill>
                  <a:srgbClr val="262626"/>
                </a:solidFill>
              </a:defRPr>
            </a:pPr>
            <a:endParaRPr/>
          </a:p>
          <a:p>
            <a:pPr marL="285750" indent="-285750">
              <a:defRPr b="1">
                <a:solidFill>
                  <a:srgbClr val="262626"/>
                </a:solidFill>
              </a:defRPr>
            </a:pPr>
            <a:r>
              <a:t>Weak positive correlation between the number of family members and total food expenditure </a:t>
            </a:r>
          </a:p>
          <a:p>
            <a:pPr>
              <a:defRPr b="1">
                <a:solidFill>
                  <a:srgbClr val="262626"/>
                </a:solidFill>
              </a:defRPr>
            </a:pPr>
            <a:endParaRPr/>
          </a:p>
          <a:p>
            <a:pPr marL="285750" indent="-285750">
              <a:defRPr b="1">
                <a:solidFill>
                  <a:srgbClr val="262626"/>
                </a:solidFill>
              </a:defRPr>
            </a:pPr>
            <a:r>
              <a:t>The other variables are very weakly correlated </a:t>
            </a:r>
          </a:p>
        </p:txBody>
      </p:sp>
      <p:grpSp>
        <p:nvGrpSpPr>
          <p:cNvPr id="242" name="组合 14"/>
          <p:cNvGrpSpPr/>
          <p:nvPr/>
        </p:nvGrpSpPr>
        <p:grpSpPr>
          <a:xfrm>
            <a:off x="11371898" y="5955505"/>
            <a:ext cx="839789" cy="514748"/>
            <a:chOff x="0" y="0"/>
            <a:chExt cx="839787" cy="514746"/>
          </a:xfrm>
        </p:grpSpPr>
        <p:sp>
          <p:nvSpPr>
            <p:cNvPr id="240" name="平行四边形 15"/>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41"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36"/>
                                        </p:tgtEl>
                                        <p:attrNameLst>
                                          <p:attrName>style.visibility</p:attrName>
                                        </p:attrNameLst>
                                      </p:cBhvr>
                                      <p:to>
                                        <p:strVal val="visible"/>
                                      </p:to>
                                    </p:set>
                                    <p:animEffect transition="in" filter="fade">
                                      <p:cBhvr>
                                        <p:cTn id="7" dur="500"/>
                                        <p:tgtEl>
                                          <p:spTgt spid="2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238"/>
                                        </p:tgtEl>
                                        <p:attrNameLst>
                                          <p:attrName>style.visibility</p:attrName>
                                        </p:attrNameLst>
                                      </p:cBhvr>
                                      <p:to>
                                        <p:strVal val="visible"/>
                                      </p:to>
                                    </p:set>
                                    <p:animEffect transition="in" filter="fade">
                                      <p:cBhvr>
                                        <p:cTn id="12" dur="500"/>
                                        <p:tgtEl>
                                          <p:spTgt spid="238"/>
                                        </p:tgtEl>
                                      </p:cBhvr>
                                    </p:animEffect>
                                  </p:childTnLst>
                                </p:cTn>
                              </p:par>
                              <p:par>
                                <p:cTn id="13" presetID="10" presetClass="entr" fill="hold" grpId="0" nodeType="withEffect">
                                  <p:stCondLst>
                                    <p:cond delay="0"/>
                                  </p:stCondLst>
                                  <p:iterate>
                                    <p:tmAbs val="0"/>
                                  </p:iterate>
                                  <p:childTnLst>
                                    <p:set>
                                      <p:cBhvr>
                                        <p:cTn id="14" fill="hold"/>
                                        <p:tgtEl>
                                          <p:spTgt spid="237"/>
                                        </p:tgtEl>
                                        <p:attrNameLst>
                                          <p:attrName>style.visibility</p:attrName>
                                        </p:attrNameLst>
                                      </p:cBhvr>
                                      <p:to>
                                        <p:strVal val="visible"/>
                                      </p:to>
                                    </p:set>
                                    <p:animEffect transition="in" filter="fade">
                                      <p:cBhvr>
                                        <p:cTn id="15"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advAuto="0"/>
      <p:bldP spid="237" grpId="0" animBg="1" advAuto="0"/>
      <p:bldP spid="238"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矩形 12"/>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246" name="圆角矩形 8"/>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250" name="文本框 29"/>
          <p:cNvSpPr txBox="1"/>
          <p:nvPr/>
        </p:nvSpPr>
        <p:spPr>
          <a:xfrm>
            <a:off x="2816265" y="2442687"/>
            <a:ext cx="162427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257300" indent="-1257300" algn="ctr">
              <a:defRPr sz="8800">
                <a:solidFill>
                  <a:srgbClr val="404040"/>
                </a:solidFill>
                <a:latin typeface="FuturaBookC"/>
                <a:ea typeface="FuturaBookC"/>
                <a:cs typeface="FuturaBookC"/>
                <a:sym typeface="FuturaBookC"/>
              </a:defRPr>
            </a:lvl1pPr>
          </a:lstStyle>
          <a:p>
            <a:pPr marL="0" indent="0">
              <a:buNone/>
            </a:pPr>
            <a:r>
              <a:rPr dirty="0"/>
              <a:t>03</a:t>
            </a:r>
            <a:endParaRPr lang="en-US" dirty="0"/>
          </a:p>
        </p:txBody>
      </p:sp>
      <p:sp>
        <p:nvSpPr>
          <p:cNvPr id="251" name="文本框 31"/>
          <p:cNvSpPr txBox="1"/>
          <p:nvPr/>
        </p:nvSpPr>
        <p:spPr>
          <a:xfrm>
            <a:off x="4929381" y="2747878"/>
            <a:ext cx="5644153"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628650" indent="-628650">
              <a:defRPr sz="4400" b="1">
                <a:solidFill>
                  <a:srgbClr val="404040"/>
                </a:solidFill>
              </a:defRPr>
            </a:lvl1pPr>
          </a:lstStyle>
          <a:p>
            <a:pPr marL="0" indent="0">
              <a:buNone/>
            </a:pPr>
            <a:r>
              <a:rPr dirty="0"/>
              <a:t>Analysis of </a:t>
            </a:r>
            <a:r>
              <a:rPr lang="en-GB" dirty="0"/>
              <a:t>Covariates</a:t>
            </a:r>
            <a:endParaRPr lang="en-US" dirty="0"/>
          </a:p>
        </p:txBody>
      </p:sp>
      <p:sp>
        <p:nvSpPr>
          <p:cNvPr id="252" name="直接连接符 1"/>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253"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254" name="直接连接符 2"/>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255" name="直接连接符 5"/>
          <p:cNvSpPr/>
          <p:nvPr/>
        </p:nvSpPr>
        <p:spPr>
          <a:xfrm>
            <a:off x="1205865" y="4931409"/>
            <a:ext cx="4445" cy="950596"/>
          </a:xfrm>
          <a:prstGeom prst="line">
            <a:avLst/>
          </a:prstGeom>
          <a:ln w="6350">
            <a:solidFill>
              <a:srgbClr val="000000"/>
            </a:solidFill>
            <a:miter/>
          </a:ln>
        </p:spPr>
        <p:txBody>
          <a:bodyPr lIns="0" tIns="0" rIns="0" bIns="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组合 12"/>
          <p:cNvGrpSpPr/>
          <p:nvPr/>
        </p:nvGrpSpPr>
        <p:grpSpPr>
          <a:xfrm>
            <a:off x="-24130" y="277971"/>
            <a:ext cx="839788" cy="514747"/>
            <a:chOff x="0" y="0"/>
            <a:chExt cx="839787" cy="514746"/>
          </a:xfrm>
        </p:grpSpPr>
        <p:sp>
          <p:nvSpPr>
            <p:cNvPr id="257"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58"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60" name="文本框 8"/>
          <p:cNvSpPr txBox="1"/>
          <p:nvPr/>
        </p:nvSpPr>
        <p:spPr>
          <a:xfrm>
            <a:off x="861377" y="285243"/>
            <a:ext cx="494728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Analysis of </a:t>
            </a:r>
            <a:r>
              <a:rPr lang="en-GB" dirty="0"/>
              <a:t>Covariates</a:t>
            </a:r>
            <a:endParaRPr lang="en-US" dirty="0"/>
          </a:p>
        </p:txBody>
      </p:sp>
      <p:sp>
        <p:nvSpPr>
          <p:cNvPr id="261" name="文本框 2"/>
          <p:cNvSpPr txBox="1"/>
          <p:nvPr/>
        </p:nvSpPr>
        <p:spPr>
          <a:xfrm>
            <a:off x="8338189" y="1871784"/>
            <a:ext cx="3546279" cy="2554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gn="just">
              <a:defRPr sz="2000" b="1">
                <a:solidFill>
                  <a:srgbClr val="262626"/>
                </a:solidFill>
              </a:defRPr>
            </a:lvl1pPr>
          </a:lstStyle>
          <a:p>
            <a:r>
              <a:rPr lang="en-GB" dirty="0"/>
              <a:t>Total</a:t>
            </a:r>
            <a:r>
              <a:rPr dirty="0"/>
              <a:t> food expenditure, age of the head of household, sex of the head of household and age of the house seem to have a weak</a:t>
            </a:r>
            <a:r>
              <a:rPr lang="en-GB" dirty="0"/>
              <a:t> </a:t>
            </a:r>
            <a:r>
              <a:rPr dirty="0"/>
              <a:t>effect on the number of people in the household.</a:t>
            </a:r>
            <a:r>
              <a:rPr lang="en-GB" dirty="0"/>
              <a:t> </a:t>
            </a:r>
            <a:endParaRPr lang="en-US"/>
          </a:p>
        </p:txBody>
      </p:sp>
      <p:grpSp>
        <p:nvGrpSpPr>
          <p:cNvPr id="264" name="组合 10"/>
          <p:cNvGrpSpPr/>
          <p:nvPr/>
        </p:nvGrpSpPr>
        <p:grpSpPr>
          <a:xfrm>
            <a:off x="11371898" y="5955505"/>
            <a:ext cx="839789" cy="514748"/>
            <a:chOff x="0" y="0"/>
            <a:chExt cx="839787" cy="514746"/>
          </a:xfrm>
        </p:grpSpPr>
        <p:sp>
          <p:nvSpPr>
            <p:cNvPr id="262" name="平行四边形 11"/>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63"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265" name="图片 1" descr="图片 1"/>
          <p:cNvPicPr>
            <a:picLocks noChangeAspect="1"/>
          </p:cNvPicPr>
          <p:nvPr/>
        </p:nvPicPr>
        <p:blipFill>
          <a:blip r:embed="rId2"/>
          <a:stretch>
            <a:fillRect/>
          </a:stretch>
        </p:blipFill>
        <p:spPr>
          <a:xfrm>
            <a:off x="578703" y="899531"/>
            <a:ext cx="7345058" cy="5149983"/>
          </a:xfrm>
          <a:prstGeom prst="rect">
            <a:avLst/>
          </a:prstGeom>
          <a:ln w="12700">
            <a:miter lim="400000"/>
          </a:ln>
        </p:spPr>
      </p:pic>
      <p:sp>
        <p:nvSpPr>
          <p:cNvPr id="266" name="矩形 22"/>
          <p:cNvSpPr/>
          <p:nvPr/>
        </p:nvSpPr>
        <p:spPr>
          <a:xfrm>
            <a:off x="3694503" y="4090554"/>
            <a:ext cx="1364106" cy="254833"/>
          </a:xfrm>
          <a:prstGeom prst="rect">
            <a:avLst/>
          </a:prstGeom>
          <a:ln w="12700">
            <a:solidFill>
              <a:srgbClr val="FF0000"/>
            </a:solidFill>
            <a:miter/>
          </a:ln>
        </p:spPr>
        <p:txBody>
          <a:bodyPr lIns="0" tIns="0" rIns="0" bIns="0" anchor="ctr"/>
          <a:lstStyle/>
          <a:p>
            <a:pPr algn="ctr">
              <a:defRPr>
                <a:solidFill>
                  <a:srgbClr val="FFFFFF"/>
                </a:solidFill>
              </a:defRPr>
            </a:pPr>
            <a:endParaRPr/>
          </a:p>
        </p:txBody>
      </p:sp>
      <p:sp>
        <p:nvSpPr>
          <p:cNvPr id="267" name="矩形 25"/>
          <p:cNvSpPr/>
          <p:nvPr/>
        </p:nvSpPr>
        <p:spPr>
          <a:xfrm>
            <a:off x="999329" y="2373442"/>
            <a:ext cx="2054474" cy="213756"/>
          </a:xfrm>
          <a:prstGeom prst="rect">
            <a:avLst/>
          </a:prstGeom>
          <a:ln w="12700">
            <a:solidFill>
              <a:srgbClr val="FF0000"/>
            </a:solidFill>
            <a:miter/>
          </a:ln>
        </p:spPr>
        <p:txBody>
          <a:bodyPr lIns="0" tIns="0" rIns="0" bIns="0" anchor="ctr"/>
          <a:lstStyle/>
          <a:p>
            <a:pPr algn="ctr">
              <a:defRPr>
                <a:solidFill>
                  <a:srgbClr val="FFFFFF"/>
                </a:solidFill>
              </a:defRPr>
            </a:pPr>
            <a:endParaRPr/>
          </a:p>
        </p:txBody>
      </p:sp>
      <p:sp>
        <p:nvSpPr>
          <p:cNvPr id="268" name="矩形 27"/>
          <p:cNvSpPr/>
          <p:nvPr/>
        </p:nvSpPr>
        <p:spPr>
          <a:xfrm>
            <a:off x="5854382" y="2373442"/>
            <a:ext cx="2054474" cy="213756"/>
          </a:xfrm>
          <a:prstGeom prst="rect">
            <a:avLst/>
          </a:prstGeom>
          <a:ln w="12700">
            <a:solidFill>
              <a:srgbClr val="FF0000"/>
            </a:solidFill>
            <a:miter/>
          </a:ln>
        </p:spPr>
        <p:txBody>
          <a:bodyPr lIns="0" tIns="0" rIns="0" bIns="0" anchor="ctr"/>
          <a:lstStyle/>
          <a:p>
            <a:pPr algn="ctr">
              <a:defRPr>
                <a:solidFill>
                  <a:srgbClr val="FFFFFF"/>
                </a:solidFill>
              </a:defRPr>
            </a:pPr>
            <a:endParaRPr/>
          </a:p>
        </p:txBody>
      </p:sp>
      <p:sp>
        <p:nvSpPr>
          <p:cNvPr id="269" name="矩形 28"/>
          <p:cNvSpPr/>
          <p:nvPr/>
        </p:nvSpPr>
        <p:spPr>
          <a:xfrm>
            <a:off x="5935810" y="4149073"/>
            <a:ext cx="2054473" cy="213756"/>
          </a:xfrm>
          <a:prstGeom prst="rect">
            <a:avLst/>
          </a:prstGeom>
          <a:ln w="12700">
            <a:solidFill>
              <a:srgbClr val="FF0000"/>
            </a:solidFill>
            <a:miter/>
          </a:ln>
        </p:spPr>
        <p:txBody>
          <a:bodyPr lIns="0" tIns="0" rIns="0" bIns="0" anchor="ctr"/>
          <a:lstStyle/>
          <a:p>
            <a:pPr algn="ctr">
              <a:defRPr>
                <a:solidFill>
                  <a:srgbClr val="FFFFFF"/>
                </a:solidFill>
              </a:defRPr>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组合 12"/>
          <p:cNvGrpSpPr/>
          <p:nvPr/>
        </p:nvGrpSpPr>
        <p:grpSpPr>
          <a:xfrm>
            <a:off x="-24130" y="277971"/>
            <a:ext cx="839788" cy="514747"/>
            <a:chOff x="0" y="0"/>
            <a:chExt cx="839787" cy="514746"/>
          </a:xfrm>
        </p:grpSpPr>
        <p:sp>
          <p:nvSpPr>
            <p:cNvPr id="271"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72"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74" name="文本框 8"/>
          <p:cNvSpPr txBox="1"/>
          <p:nvPr/>
        </p:nvSpPr>
        <p:spPr>
          <a:xfrm>
            <a:off x="861377" y="285243"/>
            <a:ext cx="494728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Analysis of </a:t>
            </a:r>
            <a:r>
              <a:rPr lang="en-GB" dirty="0"/>
              <a:t>Covariates</a:t>
            </a:r>
            <a:endParaRPr lang="en-US" dirty="0"/>
          </a:p>
        </p:txBody>
      </p:sp>
      <p:grpSp>
        <p:nvGrpSpPr>
          <p:cNvPr id="277" name="组合 10"/>
          <p:cNvGrpSpPr/>
          <p:nvPr/>
        </p:nvGrpSpPr>
        <p:grpSpPr>
          <a:xfrm>
            <a:off x="11371898" y="5955505"/>
            <a:ext cx="839789" cy="514748"/>
            <a:chOff x="0" y="0"/>
            <a:chExt cx="839787" cy="514746"/>
          </a:xfrm>
        </p:grpSpPr>
        <p:sp>
          <p:nvSpPr>
            <p:cNvPr id="275" name="平行四边形 11"/>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76"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278" name="图片 4" descr="图片 4"/>
          <p:cNvPicPr>
            <a:picLocks noChangeAspect="1"/>
          </p:cNvPicPr>
          <p:nvPr/>
        </p:nvPicPr>
        <p:blipFill>
          <a:blip r:embed="rId2"/>
          <a:srcRect t="7068" r="796"/>
          <a:stretch>
            <a:fillRect/>
          </a:stretch>
        </p:blipFill>
        <p:spPr>
          <a:xfrm>
            <a:off x="2411782" y="1118068"/>
            <a:ext cx="8310035" cy="1227448"/>
          </a:xfrm>
          <a:prstGeom prst="rect">
            <a:avLst/>
          </a:prstGeom>
          <a:ln w="12700">
            <a:miter lim="400000"/>
          </a:ln>
        </p:spPr>
      </p:pic>
      <p:sp>
        <p:nvSpPr>
          <p:cNvPr id="279" name="文本框 7"/>
          <p:cNvSpPr txBox="1"/>
          <p:nvPr/>
        </p:nvSpPr>
        <p:spPr>
          <a:xfrm>
            <a:off x="5675415" y="3429000"/>
            <a:ext cx="6141413" cy="161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marL="342900" indent="-342900" algn="just">
              <a:defRPr sz="2000" b="1"/>
            </a:pPr>
            <a:r>
              <a:rPr dirty="0"/>
              <a:t>The mean age of </a:t>
            </a:r>
            <a:r>
              <a:rPr lang="en-GB" dirty="0"/>
              <a:t>a female</a:t>
            </a:r>
            <a:r>
              <a:rPr dirty="0"/>
              <a:t> household head is</a:t>
            </a:r>
            <a:r>
              <a:rPr lang="en-GB" dirty="0"/>
              <a:t>  </a:t>
            </a:r>
            <a:r>
              <a:rPr dirty="0"/>
              <a:t>older than male.</a:t>
            </a:r>
            <a:r>
              <a:rPr lang="en-GB" dirty="0"/>
              <a:t> </a:t>
            </a:r>
            <a:endParaRPr/>
          </a:p>
          <a:p>
            <a:pPr marL="342900" indent="-342900" algn="just">
              <a:defRPr sz="2000" b="1"/>
            </a:pPr>
            <a:r>
              <a:rPr dirty="0"/>
              <a:t>The minimum and maximum ages of household heads do not appear to differ greatly according to the individuals' sex.</a:t>
            </a:r>
          </a:p>
        </p:txBody>
      </p:sp>
      <p:sp>
        <p:nvSpPr>
          <p:cNvPr id="280" name="文本框 1"/>
          <p:cNvSpPr txBox="1"/>
          <p:nvPr/>
        </p:nvSpPr>
        <p:spPr>
          <a:xfrm>
            <a:off x="4655654" y="879820"/>
            <a:ext cx="5303698"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The relationship between gender and age</a:t>
            </a:r>
          </a:p>
        </p:txBody>
      </p:sp>
      <p:sp>
        <p:nvSpPr>
          <p:cNvPr id="281" name="矩形 17"/>
          <p:cNvSpPr/>
          <p:nvPr/>
        </p:nvSpPr>
        <p:spPr>
          <a:xfrm>
            <a:off x="402908" y="754179"/>
            <a:ext cx="3899945" cy="400110"/>
          </a:xfrm>
          <a:prstGeom prst="rect">
            <a:avLst/>
          </a:prstGeom>
          <a:ln>
            <a:solidFill>
              <a:srgbClr val="40404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gn="ctr">
              <a:defRPr sz="2000">
                <a:solidFill>
                  <a:schemeClr val="accent1"/>
                </a:solidFill>
                <a:effectLst>
                  <a:outerShdw blurRad="38100" dist="25400" dir="5400000" rotWithShape="0">
                    <a:srgbClr val="6E747A">
                      <a:alpha val="43000"/>
                    </a:srgbClr>
                  </a:outerShdw>
                </a:effectLst>
              </a:defRPr>
            </a:lvl1pPr>
          </a:lstStyle>
          <a:p>
            <a:pPr marL="0" indent="0">
              <a:buNone/>
            </a:pPr>
            <a:r>
              <a:rPr dirty="0"/>
              <a:t>Household </a:t>
            </a:r>
            <a:r>
              <a:rPr lang="en-GB" dirty="0"/>
              <a:t>Head</a:t>
            </a:r>
            <a:r>
              <a:rPr dirty="0"/>
              <a:t> </a:t>
            </a:r>
            <a:r>
              <a:rPr lang="en-GB" dirty="0"/>
              <a:t>Sex </a:t>
            </a:r>
            <a:r>
              <a:rPr dirty="0"/>
              <a:t>&amp; Age</a:t>
            </a:r>
            <a:endParaRPr lang="en-US" dirty="0"/>
          </a:p>
        </p:txBody>
      </p:sp>
      <p:pic>
        <p:nvPicPr>
          <p:cNvPr id="282" name="图片 19" descr="图片 19"/>
          <p:cNvPicPr>
            <a:picLocks noChangeAspect="1"/>
          </p:cNvPicPr>
          <p:nvPr/>
        </p:nvPicPr>
        <p:blipFill>
          <a:blip r:embed="rId3"/>
          <a:stretch>
            <a:fillRect/>
          </a:stretch>
        </p:blipFill>
        <p:spPr>
          <a:xfrm>
            <a:off x="189388" y="2345515"/>
            <a:ext cx="5440309" cy="3355792"/>
          </a:xfrm>
          <a:prstGeom prst="rect">
            <a:avLst/>
          </a:prstGeom>
          <a:ln w="12700">
            <a:miter lim="400000"/>
          </a:ln>
        </p:spPr>
      </p:pic>
      <p:sp>
        <p:nvSpPr>
          <p:cNvPr id="283" name="椭圆 20"/>
          <p:cNvSpPr/>
          <p:nvPr/>
        </p:nvSpPr>
        <p:spPr>
          <a:xfrm>
            <a:off x="5533747" y="1802532"/>
            <a:ext cx="641269" cy="285008"/>
          </a:xfrm>
          <a:prstGeom prst="ellipse">
            <a:avLst/>
          </a:prstGeom>
          <a:ln w="12700">
            <a:solidFill>
              <a:srgbClr val="FF0000"/>
            </a:solidFill>
            <a:miter/>
          </a:ln>
        </p:spPr>
        <p:txBody>
          <a:bodyPr lIns="0" tIns="0" rIns="0" bIns="0" anchor="ctr"/>
          <a:lstStyle/>
          <a:p>
            <a:pPr algn="ctr">
              <a:defRPr>
                <a:solidFill>
                  <a:srgbClr val="FFFFFF"/>
                </a:solidFill>
              </a:defRPr>
            </a:pPr>
            <a:endParaRPr/>
          </a:p>
        </p:txBody>
      </p:sp>
      <p:sp>
        <p:nvSpPr>
          <p:cNvPr id="284" name="椭圆 22"/>
          <p:cNvSpPr/>
          <p:nvPr/>
        </p:nvSpPr>
        <p:spPr>
          <a:xfrm>
            <a:off x="5533749" y="1520191"/>
            <a:ext cx="641269" cy="285008"/>
          </a:xfrm>
          <a:prstGeom prst="ellipse">
            <a:avLst/>
          </a:prstGeom>
          <a:ln w="12700">
            <a:solidFill>
              <a:srgbClr val="FF0000"/>
            </a:solidFill>
            <a:miter/>
          </a:ln>
        </p:spPr>
        <p:txBody>
          <a:bodyPr lIns="0" tIns="0" rIns="0" bIns="0" anchor="ctr"/>
          <a:lstStyle/>
          <a:p>
            <a:pPr algn="ctr">
              <a:defRPr>
                <a:solidFill>
                  <a:srgbClr val="FFFFFF"/>
                </a:solidFill>
              </a:defRPr>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 name="组合 12"/>
          <p:cNvGrpSpPr/>
          <p:nvPr/>
        </p:nvGrpSpPr>
        <p:grpSpPr>
          <a:xfrm>
            <a:off x="-24130" y="277971"/>
            <a:ext cx="839788" cy="514747"/>
            <a:chOff x="0" y="0"/>
            <a:chExt cx="839787" cy="514746"/>
          </a:xfrm>
        </p:grpSpPr>
        <p:sp>
          <p:nvSpPr>
            <p:cNvPr id="286"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87"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89" name="文本框 8"/>
          <p:cNvSpPr txBox="1"/>
          <p:nvPr/>
        </p:nvSpPr>
        <p:spPr>
          <a:xfrm>
            <a:off x="861377" y="285243"/>
            <a:ext cx="494728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Analysis of </a:t>
            </a:r>
            <a:r>
              <a:rPr lang="en-GB" dirty="0"/>
              <a:t>Covariates</a:t>
            </a:r>
            <a:endParaRPr lang="en-US" dirty="0"/>
          </a:p>
        </p:txBody>
      </p:sp>
      <p:grpSp>
        <p:nvGrpSpPr>
          <p:cNvPr id="292" name="组合 10"/>
          <p:cNvGrpSpPr/>
          <p:nvPr/>
        </p:nvGrpSpPr>
        <p:grpSpPr>
          <a:xfrm>
            <a:off x="11371898" y="5955505"/>
            <a:ext cx="839789" cy="514748"/>
            <a:chOff x="0" y="0"/>
            <a:chExt cx="839787" cy="514746"/>
          </a:xfrm>
        </p:grpSpPr>
        <p:sp>
          <p:nvSpPr>
            <p:cNvPr id="290" name="平行四边形 11"/>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91"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93" name="文本框 2"/>
          <p:cNvSpPr txBox="1"/>
          <p:nvPr/>
        </p:nvSpPr>
        <p:spPr>
          <a:xfrm>
            <a:off x="1334831" y="4611230"/>
            <a:ext cx="9803091" cy="2225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lgn="just">
              <a:defRPr sz="2000" b="1">
                <a:solidFill>
                  <a:srgbClr val="262626"/>
                </a:solidFill>
              </a:defRPr>
            </a:pPr>
            <a:r>
              <a:t>The fitted model may be being heavily influenced by the extreme values, particularly by one extreme point.</a:t>
            </a:r>
          </a:p>
          <a:p>
            <a:pPr marL="285750" indent="-285750" algn="just">
              <a:defRPr sz="2000" b="1">
                <a:solidFill>
                  <a:srgbClr val="262626"/>
                </a:solidFill>
              </a:defRPr>
            </a:pPr>
            <a:endParaRPr/>
          </a:p>
          <a:p>
            <a:pPr marL="285750" indent="-285750" algn="just">
              <a:defRPr sz="2000" b="1">
                <a:solidFill>
                  <a:srgbClr val="262626"/>
                </a:solidFill>
              </a:defRPr>
            </a:pPr>
            <a:r>
              <a:t>Remove the extreme data and plot the chart again, the scatterplot of total household income against total food expenditure suggests a moderate positive correlation </a:t>
            </a:r>
          </a:p>
        </p:txBody>
      </p:sp>
      <p:sp>
        <p:nvSpPr>
          <p:cNvPr id="294" name="矩形 15"/>
          <p:cNvSpPr/>
          <p:nvPr/>
        </p:nvSpPr>
        <p:spPr>
          <a:xfrm>
            <a:off x="396395" y="746907"/>
            <a:ext cx="2944784" cy="400110"/>
          </a:xfrm>
          <a:prstGeom prst="rect">
            <a:avLst/>
          </a:prstGeom>
          <a:ln>
            <a:solidFill>
              <a:srgbClr val="40404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lvl1pPr marL="285750" indent="-285750" algn="ctr">
              <a:defRPr sz="2000">
                <a:solidFill>
                  <a:schemeClr val="accent1"/>
                </a:solidFill>
                <a:effectLst>
                  <a:outerShdw blurRad="38100" dist="25400" dir="5400000" rotWithShape="0">
                    <a:srgbClr val="6E747A">
                      <a:alpha val="43000"/>
                    </a:srgbClr>
                  </a:outerShdw>
                </a:effectLst>
              </a:defRPr>
            </a:lvl1pPr>
          </a:lstStyle>
          <a:p>
            <a:pPr marL="0" indent="0">
              <a:buNone/>
            </a:pPr>
            <a:r>
              <a:rPr dirty="0"/>
              <a:t>Income and Expenditure</a:t>
            </a:r>
            <a:endParaRPr lang="en-US" dirty="0"/>
          </a:p>
        </p:txBody>
      </p:sp>
      <p:pic>
        <p:nvPicPr>
          <p:cNvPr id="295" name="图片 1" descr="图片 1"/>
          <p:cNvPicPr>
            <a:picLocks noChangeAspect="1"/>
          </p:cNvPicPr>
          <p:nvPr/>
        </p:nvPicPr>
        <p:blipFill>
          <a:blip r:embed="rId2"/>
          <a:stretch>
            <a:fillRect/>
          </a:stretch>
        </p:blipFill>
        <p:spPr>
          <a:xfrm>
            <a:off x="536426" y="1382871"/>
            <a:ext cx="5135524" cy="3167790"/>
          </a:xfrm>
          <a:prstGeom prst="rect">
            <a:avLst/>
          </a:prstGeom>
          <a:ln w="12700">
            <a:miter lim="400000"/>
          </a:ln>
        </p:spPr>
      </p:pic>
      <p:pic>
        <p:nvPicPr>
          <p:cNvPr id="296" name="图片 2" descr="图片 2"/>
          <p:cNvPicPr>
            <a:picLocks noChangeAspect="1"/>
          </p:cNvPicPr>
          <p:nvPr/>
        </p:nvPicPr>
        <p:blipFill>
          <a:blip r:embed="rId3"/>
          <a:stretch>
            <a:fillRect/>
          </a:stretch>
        </p:blipFill>
        <p:spPr>
          <a:xfrm>
            <a:off x="6236377" y="1382871"/>
            <a:ext cx="5135523" cy="3167790"/>
          </a:xfrm>
          <a:prstGeom prst="rect">
            <a:avLst/>
          </a:prstGeom>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矩形 13"/>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299" name="圆角矩形 8"/>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303" name="文本框 29"/>
          <p:cNvSpPr txBox="1"/>
          <p:nvPr/>
        </p:nvSpPr>
        <p:spPr>
          <a:xfrm>
            <a:off x="2620881" y="2397097"/>
            <a:ext cx="162427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257300" indent="-1257300" algn="ctr">
              <a:defRPr sz="8800">
                <a:solidFill>
                  <a:srgbClr val="404040"/>
                </a:solidFill>
                <a:latin typeface="FuturaBookC"/>
                <a:ea typeface="FuturaBookC"/>
                <a:cs typeface="FuturaBookC"/>
                <a:sym typeface="FuturaBookC"/>
              </a:defRPr>
            </a:lvl1pPr>
          </a:lstStyle>
          <a:p>
            <a:pPr marL="0" indent="0">
              <a:buNone/>
            </a:pPr>
            <a:r>
              <a:rPr dirty="0"/>
              <a:t>04</a:t>
            </a:r>
            <a:endParaRPr lang="en-US" dirty="0"/>
          </a:p>
        </p:txBody>
      </p:sp>
      <p:sp>
        <p:nvSpPr>
          <p:cNvPr id="304" name="直接连接符 1"/>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305"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306" name="直接连接符 2"/>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307" name="直接连接符 5"/>
          <p:cNvSpPr/>
          <p:nvPr/>
        </p:nvSpPr>
        <p:spPr>
          <a:xfrm>
            <a:off x="1205865" y="4931409"/>
            <a:ext cx="4445" cy="950596"/>
          </a:xfrm>
          <a:prstGeom prst="line">
            <a:avLst/>
          </a:prstGeom>
          <a:ln w="6350">
            <a:solidFill>
              <a:srgbClr val="000000"/>
            </a:solidFill>
            <a:miter/>
          </a:ln>
        </p:spPr>
        <p:txBody>
          <a:bodyPr lIns="0" tIns="0" rIns="0" bIns="0"/>
          <a:lstStyle/>
          <a:p>
            <a:endParaRPr/>
          </a:p>
        </p:txBody>
      </p:sp>
      <p:sp>
        <p:nvSpPr>
          <p:cNvPr id="308" name="文本框 12"/>
          <p:cNvSpPr txBox="1"/>
          <p:nvPr/>
        </p:nvSpPr>
        <p:spPr>
          <a:xfrm>
            <a:off x="5077678" y="2474429"/>
            <a:ext cx="6395094"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marL="0" indent="0">
              <a:buNone/>
              <a:defRPr sz="4400" b="1">
                <a:solidFill>
                  <a:srgbClr val="404040"/>
                </a:solidFill>
              </a:defRPr>
            </a:pPr>
            <a:r>
              <a:rPr dirty="0"/>
              <a:t>Formal </a:t>
            </a:r>
            <a:r>
              <a:rPr lang="en-GB" dirty="0"/>
              <a:t>Model</a:t>
            </a:r>
            <a:endParaRPr lang="en-US" dirty="0"/>
          </a:p>
          <a:p>
            <a:pPr marL="0" indent="0">
              <a:buNone/>
              <a:defRPr sz="4400" b="1">
                <a:solidFill>
                  <a:srgbClr val="404040"/>
                </a:solidFill>
              </a:defRPr>
            </a:pPr>
            <a:r>
              <a:rPr lang="en-GB" dirty="0"/>
              <a:t>Analysis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2" name="组合 12"/>
          <p:cNvGrpSpPr/>
          <p:nvPr/>
        </p:nvGrpSpPr>
        <p:grpSpPr>
          <a:xfrm>
            <a:off x="-24130" y="277971"/>
            <a:ext cx="839788" cy="514747"/>
            <a:chOff x="0" y="0"/>
            <a:chExt cx="839787" cy="514746"/>
          </a:xfrm>
        </p:grpSpPr>
        <p:sp>
          <p:nvSpPr>
            <p:cNvPr id="310"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11"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graphicFrame>
        <p:nvGraphicFramePr>
          <p:cNvPr id="313" name="表格 1"/>
          <p:cNvGraphicFramePr/>
          <p:nvPr>
            <p:extLst>
              <p:ext uri="{D42A27DB-BD31-4B8C-83A1-F6EECF244321}">
                <p14:modId xmlns:p14="http://schemas.microsoft.com/office/powerpoint/2010/main" val="1366539133"/>
              </p:ext>
            </p:extLst>
          </p:nvPr>
        </p:nvGraphicFramePr>
        <p:xfrm>
          <a:off x="4337277" y="4570290"/>
          <a:ext cx="3200400" cy="1264285"/>
        </p:xfrm>
        <a:graphic>
          <a:graphicData uri="http://schemas.openxmlformats.org/drawingml/2006/table">
            <a:tbl>
              <a:tblPr firstRow="1" bandRow="1">
                <a:tableStyleId>{4C3C2611-4C71-4FC5-86AE-919BDF0F9419}</a:tableStyleId>
              </a:tblPr>
              <a:tblGrid>
                <a:gridCol w="1622425">
                  <a:extLst>
                    <a:ext uri="{9D8B030D-6E8A-4147-A177-3AD203B41FA5}">
                      <a16:colId xmlns:a16="http://schemas.microsoft.com/office/drawing/2014/main" val="20000"/>
                    </a:ext>
                  </a:extLst>
                </a:gridCol>
                <a:gridCol w="1577975">
                  <a:extLst>
                    <a:ext uri="{9D8B030D-6E8A-4147-A177-3AD203B41FA5}">
                      <a16:colId xmlns:a16="http://schemas.microsoft.com/office/drawing/2014/main" val="20001"/>
                    </a:ext>
                  </a:extLst>
                </a:gridCol>
              </a:tblGrid>
              <a:tr h="624205">
                <a:tc>
                  <a:txBody>
                    <a:bodyPr/>
                    <a:lstStyle/>
                    <a:p>
                      <a:pPr marL="0" indent="0" algn="l">
                        <a:buSzTx/>
                        <a:buFontTx/>
                        <a:buNone/>
                        <a:defRPr sz="1800" b="0">
                          <a:solidFill>
                            <a:srgbClr val="000000"/>
                          </a:solidFill>
                        </a:defRPr>
                      </a:pPr>
                      <a:r>
                        <a:rPr b="1">
                          <a:solidFill>
                            <a:srgbClr val="FFFFFF"/>
                          </a:solidFill>
                        </a:rPr>
                        <a:t>Mean </a:t>
                      </a:r>
                    </a:p>
                  </a:txBody>
                  <a:tcPr marL="45720" marR="45720" horzOverflow="overflow"/>
                </a:tc>
                <a:tc>
                  <a:txBody>
                    <a:bodyPr/>
                    <a:lstStyle/>
                    <a:p>
                      <a:pPr marL="0" indent="0" algn="l">
                        <a:buSzTx/>
                        <a:buFontTx/>
                        <a:buNone/>
                        <a:defRPr sz="1800" b="0">
                          <a:solidFill>
                            <a:srgbClr val="000000"/>
                          </a:solidFill>
                        </a:defRPr>
                      </a:pPr>
                      <a:r>
                        <a:rPr b="1">
                          <a:solidFill>
                            <a:srgbClr val="FFFFFF"/>
                          </a:solidFill>
                        </a:rPr>
                        <a:t>4.669373</a:t>
                      </a:r>
                    </a:p>
                  </a:txBody>
                  <a:tcPr marL="45720" marR="45720" horzOverflow="overflow"/>
                </a:tc>
                <a:extLst>
                  <a:ext uri="{0D108BD9-81ED-4DB2-BD59-A6C34878D82A}">
                    <a16:rowId xmlns:a16="http://schemas.microsoft.com/office/drawing/2014/main" val="10000"/>
                  </a:ext>
                </a:extLst>
              </a:tr>
              <a:tr h="640080">
                <a:tc>
                  <a:txBody>
                    <a:bodyPr/>
                    <a:lstStyle/>
                    <a:p>
                      <a:pPr marL="257175" indent="-257175" algn="l">
                        <a:defRPr sz="1800"/>
                      </a:pPr>
                      <a:r>
                        <a:t>Variance</a:t>
                      </a:r>
                    </a:p>
                  </a:txBody>
                  <a:tcPr marL="45720" marR="45720" horzOverflow="overflow"/>
                </a:tc>
                <a:tc>
                  <a:txBody>
                    <a:bodyPr/>
                    <a:lstStyle/>
                    <a:p>
                      <a:pPr marL="0" indent="0" algn="l">
                        <a:buSzTx/>
                        <a:buFontTx/>
                        <a:buNone/>
                        <a:defRPr sz="1800"/>
                      </a:pPr>
                      <a:r>
                        <a:t>5.446049</a:t>
                      </a:r>
                    </a:p>
                  </a:txBody>
                  <a:tcPr marL="45720" marR="45720" horzOverflow="overflow"/>
                </a:tc>
                <a:extLst>
                  <a:ext uri="{0D108BD9-81ED-4DB2-BD59-A6C34878D82A}">
                    <a16:rowId xmlns:a16="http://schemas.microsoft.com/office/drawing/2014/main" val="10001"/>
                  </a:ext>
                </a:extLst>
              </a:tr>
            </a:tbl>
          </a:graphicData>
        </a:graphic>
      </p:graphicFrame>
      <p:sp>
        <p:nvSpPr>
          <p:cNvPr id="314" name="文本框 2"/>
          <p:cNvSpPr txBox="1"/>
          <p:nvPr/>
        </p:nvSpPr>
        <p:spPr>
          <a:xfrm>
            <a:off x="1072514" y="1016634"/>
            <a:ext cx="9847582" cy="2958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marL="628650" indent="-628650">
              <a:lnSpc>
                <a:spcPct val="150000"/>
              </a:lnSpc>
              <a:defRPr b="1">
                <a:solidFill>
                  <a:srgbClr val="262626"/>
                </a:solidFill>
              </a:defRPr>
            </a:pPr>
            <a:r>
              <a:rPr dirty="0"/>
              <a:t>The response variable of the Total Number of Family Members (or members of the household) can be viewed as a count and therefore a Poisson Regression model is considered.</a:t>
            </a:r>
            <a:r>
              <a:rPr lang="en-GB" dirty="0"/>
              <a:t> </a:t>
            </a:r>
            <a:endParaRPr lang="en-US"/>
          </a:p>
          <a:p>
            <a:pPr marL="628650" indent="-628650">
              <a:lnSpc>
                <a:spcPct val="150000"/>
              </a:lnSpc>
              <a:defRPr b="1">
                <a:solidFill>
                  <a:srgbClr val="262626"/>
                </a:solidFill>
              </a:defRPr>
            </a:pPr>
            <a:endParaRPr/>
          </a:p>
          <a:p>
            <a:pPr marL="628650" indent="-628650">
              <a:lnSpc>
                <a:spcPct val="150000"/>
              </a:lnSpc>
              <a:defRPr b="1">
                <a:solidFill>
                  <a:srgbClr val="262626"/>
                </a:solidFill>
              </a:defRPr>
            </a:pPr>
            <a:r>
              <a:rPr dirty="0"/>
              <a:t>Overdispersion:</a:t>
            </a:r>
            <a:r>
              <a:rPr lang="en-GB" dirty="0"/>
              <a:t> </a:t>
            </a:r>
            <a:r>
              <a:rPr dirty="0"/>
              <a:t> For a Poisson model to be suitable, the mean and variance should be equal and so these assumptions are checked first. </a:t>
            </a:r>
            <a:r>
              <a:rPr lang="en-GB" dirty="0"/>
              <a:t>The</a:t>
            </a:r>
            <a:r>
              <a:rPr dirty="0"/>
              <a:t> possibility of over-dispersion in our model is not a significant issue.</a:t>
            </a:r>
          </a:p>
        </p:txBody>
      </p:sp>
      <p:sp>
        <p:nvSpPr>
          <p:cNvPr id="315"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18" name="组合 11"/>
          <p:cNvGrpSpPr/>
          <p:nvPr/>
        </p:nvGrpSpPr>
        <p:grpSpPr>
          <a:xfrm>
            <a:off x="11371898" y="5955505"/>
            <a:ext cx="839789" cy="514748"/>
            <a:chOff x="0" y="0"/>
            <a:chExt cx="839787" cy="514746"/>
          </a:xfrm>
        </p:grpSpPr>
        <p:sp>
          <p:nvSpPr>
            <p:cNvPr id="316"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17"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2" name="组合 12"/>
          <p:cNvGrpSpPr/>
          <p:nvPr/>
        </p:nvGrpSpPr>
        <p:grpSpPr>
          <a:xfrm>
            <a:off x="-24130" y="277971"/>
            <a:ext cx="839788" cy="514747"/>
            <a:chOff x="0" y="0"/>
            <a:chExt cx="839787" cy="514746"/>
          </a:xfrm>
        </p:grpSpPr>
        <p:sp>
          <p:nvSpPr>
            <p:cNvPr id="320"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21"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323" name="内容占位符 10" descr="内容占位符 10"/>
          <p:cNvPicPr>
            <a:picLocks noChangeAspect="1"/>
          </p:cNvPicPr>
          <p:nvPr/>
        </p:nvPicPr>
        <p:blipFill>
          <a:blip r:embed="rId2"/>
          <a:stretch>
            <a:fillRect/>
          </a:stretch>
        </p:blipFill>
        <p:spPr>
          <a:xfrm>
            <a:off x="1607819" y="1241425"/>
            <a:ext cx="6800851" cy="4131310"/>
          </a:xfrm>
          <a:prstGeom prst="rect">
            <a:avLst/>
          </a:prstGeom>
          <a:ln w="12700">
            <a:miter lim="400000"/>
          </a:ln>
        </p:spPr>
      </p:pic>
      <p:sp>
        <p:nvSpPr>
          <p:cNvPr id="324" name="文本框 8"/>
          <p:cNvSpPr txBox="1"/>
          <p:nvPr/>
        </p:nvSpPr>
        <p:spPr>
          <a:xfrm>
            <a:off x="448944" y="5453379"/>
            <a:ext cx="10735311" cy="881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nSpc>
                <a:spcPct val="150000"/>
              </a:lnSpc>
              <a:defRPr b="1">
                <a:solidFill>
                  <a:srgbClr val="262626"/>
                </a:solidFill>
              </a:defRPr>
            </a:lvl1pPr>
          </a:lstStyle>
          <a:p>
            <a:r>
              <a:rPr dirty="0"/>
              <a:t>The </a:t>
            </a:r>
            <a:r>
              <a:rPr lang="en-GB" dirty="0"/>
              <a:t>Poisson</a:t>
            </a:r>
            <a:r>
              <a:rPr dirty="0"/>
              <a:t> model fitted with all possible covariates concludes there are six statistically significant predictors at the 5% level.</a:t>
            </a:r>
          </a:p>
        </p:txBody>
      </p:sp>
      <p:sp>
        <p:nvSpPr>
          <p:cNvPr id="325" name="文本框 2"/>
          <p:cNvSpPr txBox="1"/>
          <p:nvPr/>
        </p:nvSpPr>
        <p:spPr>
          <a:xfrm>
            <a:off x="448944" y="873125"/>
            <a:ext cx="8760461" cy="370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solidFill>
                  <a:srgbClr val="262626"/>
                </a:solidFill>
              </a:defRPr>
            </a:lvl1pPr>
          </a:lstStyle>
          <a:p>
            <a:r>
              <a:t>Now for all the explanatory variables, the results are modelled as follows. </a:t>
            </a:r>
          </a:p>
        </p:txBody>
      </p:sp>
      <p:sp>
        <p:nvSpPr>
          <p:cNvPr id="326" name="文本框 11"/>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29" name="组合 13"/>
          <p:cNvGrpSpPr/>
          <p:nvPr/>
        </p:nvGrpSpPr>
        <p:grpSpPr>
          <a:xfrm>
            <a:off x="11371898" y="5955505"/>
            <a:ext cx="839789" cy="514748"/>
            <a:chOff x="0" y="0"/>
            <a:chExt cx="839787" cy="514746"/>
          </a:xfrm>
        </p:grpSpPr>
        <p:sp>
          <p:nvSpPr>
            <p:cNvPr id="327" name="平行四边形 14"/>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28"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3" name="组合 12"/>
          <p:cNvGrpSpPr/>
          <p:nvPr/>
        </p:nvGrpSpPr>
        <p:grpSpPr>
          <a:xfrm>
            <a:off x="-24130" y="277971"/>
            <a:ext cx="839788" cy="514747"/>
            <a:chOff x="0" y="0"/>
            <a:chExt cx="839787" cy="514746"/>
          </a:xfrm>
        </p:grpSpPr>
        <p:sp>
          <p:nvSpPr>
            <p:cNvPr id="331"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32"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solidFill>
                <a:srgbClr val="42719B"/>
              </a:solidFill>
              <a:prstDash val="solid"/>
              <a:miter lim="800000"/>
            </a:ln>
            <a:effectLst/>
          </p:spPr>
          <p:txBody>
            <a:bodyPr wrap="square" lIns="0" tIns="0" rIns="0" bIns="0" numCol="1" anchor="ctr">
              <a:noAutofit/>
            </a:bodyPr>
            <a:lstStyle/>
            <a:p>
              <a:pPr algn="ctr">
                <a:defRPr>
                  <a:solidFill>
                    <a:srgbClr val="FFFFFF"/>
                  </a:solidFill>
                </a:defRPr>
              </a:pPr>
              <a:endParaRPr/>
            </a:p>
          </p:txBody>
        </p:sp>
      </p:grpSp>
      <p:pic>
        <p:nvPicPr>
          <p:cNvPr id="334" name="内容占位符 1" descr="内容占位符 1"/>
          <p:cNvPicPr>
            <a:picLocks noChangeAspect="1"/>
          </p:cNvPicPr>
          <p:nvPr/>
        </p:nvPicPr>
        <p:blipFill>
          <a:blip r:embed="rId2"/>
          <a:srcRect t="6844" r="4675"/>
          <a:stretch>
            <a:fillRect/>
          </a:stretch>
        </p:blipFill>
        <p:spPr>
          <a:xfrm>
            <a:off x="2735579" y="583564"/>
            <a:ext cx="6720207" cy="4053842"/>
          </a:xfrm>
          <a:prstGeom prst="rect">
            <a:avLst/>
          </a:prstGeom>
          <a:ln w="12700">
            <a:miter lim="400000"/>
          </a:ln>
        </p:spPr>
      </p:pic>
      <p:sp>
        <p:nvSpPr>
          <p:cNvPr id="335" name="文本框 8"/>
          <p:cNvSpPr txBox="1"/>
          <p:nvPr/>
        </p:nvSpPr>
        <p:spPr>
          <a:xfrm>
            <a:off x="302895" y="5075554"/>
            <a:ext cx="10836910" cy="1296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nSpc>
                <a:spcPct val="150000"/>
              </a:lnSpc>
              <a:defRPr b="1">
                <a:solidFill>
                  <a:srgbClr val="262626"/>
                </a:solidFill>
              </a:defRPr>
            </a:lvl1pPr>
          </a:lstStyle>
          <a:p>
            <a:r>
              <a:rPr dirty="0"/>
              <a:t>The confidence intervals for area, number of bedrooms, and electricity include 0. </a:t>
            </a:r>
            <a:endParaRPr lang="en-US" dirty="0"/>
          </a:p>
          <a:p>
            <a:r>
              <a:rPr dirty="0"/>
              <a:t>This indicates that these three variables </a:t>
            </a:r>
            <a:r>
              <a:rPr lang="en-GB" dirty="0"/>
              <a:t>have</a:t>
            </a:r>
            <a:r>
              <a:rPr dirty="0"/>
              <a:t> no significant effect on the number of people in the household.</a:t>
            </a:r>
          </a:p>
        </p:txBody>
      </p:sp>
      <p:sp>
        <p:nvSpPr>
          <p:cNvPr id="336"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39" name="组合 11"/>
          <p:cNvGrpSpPr/>
          <p:nvPr/>
        </p:nvGrpSpPr>
        <p:grpSpPr>
          <a:xfrm>
            <a:off x="11371898" y="5955505"/>
            <a:ext cx="839789" cy="514748"/>
            <a:chOff x="0" y="0"/>
            <a:chExt cx="839787" cy="514746"/>
          </a:xfrm>
        </p:grpSpPr>
        <p:sp>
          <p:nvSpPr>
            <p:cNvPr id="337"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38"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组合 12"/>
          <p:cNvGrpSpPr/>
          <p:nvPr/>
        </p:nvGrpSpPr>
        <p:grpSpPr>
          <a:xfrm>
            <a:off x="-24130" y="277971"/>
            <a:ext cx="839788" cy="514747"/>
            <a:chOff x="0" y="0"/>
            <a:chExt cx="839787" cy="514746"/>
          </a:xfrm>
        </p:grpSpPr>
        <p:sp>
          <p:nvSpPr>
            <p:cNvPr id="341"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42"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344" name="内容占位符 7" descr="内容占位符 7"/>
          <p:cNvPicPr>
            <a:picLocks noChangeAspect="1"/>
          </p:cNvPicPr>
          <p:nvPr/>
        </p:nvPicPr>
        <p:blipFill>
          <a:blip r:embed="rId2"/>
          <a:stretch>
            <a:fillRect/>
          </a:stretch>
        </p:blipFill>
        <p:spPr>
          <a:xfrm>
            <a:off x="2382666" y="2000331"/>
            <a:ext cx="7298057" cy="3281046"/>
          </a:xfrm>
          <a:prstGeom prst="rect">
            <a:avLst/>
          </a:prstGeom>
          <a:ln w="12700">
            <a:miter lim="400000"/>
          </a:ln>
        </p:spPr>
      </p:pic>
      <p:sp>
        <p:nvSpPr>
          <p:cNvPr id="345" name="文本框 2"/>
          <p:cNvSpPr txBox="1"/>
          <p:nvPr/>
        </p:nvSpPr>
        <p:spPr>
          <a:xfrm>
            <a:off x="861059" y="999945"/>
            <a:ext cx="10332086" cy="881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nSpc>
                <a:spcPct val="150000"/>
              </a:lnSpc>
              <a:defRPr b="1">
                <a:solidFill>
                  <a:srgbClr val="262626"/>
                </a:solidFill>
              </a:defRPr>
            </a:lvl1pPr>
          </a:lstStyle>
          <a:p>
            <a:r>
              <a:rPr dirty="0"/>
              <a:t>We refitted the model to include only the previously identified significant variables and again evaluated the 95% confidence intervals for the estimated parameters</a:t>
            </a:r>
            <a:endParaRPr lang="en-US" dirty="0"/>
          </a:p>
        </p:txBody>
      </p:sp>
      <p:sp>
        <p:nvSpPr>
          <p:cNvPr id="347" name="文本框 11"/>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50" name="组合 13"/>
          <p:cNvGrpSpPr/>
          <p:nvPr/>
        </p:nvGrpSpPr>
        <p:grpSpPr>
          <a:xfrm>
            <a:off x="11371898" y="5955505"/>
            <a:ext cx="839789" cy="514748"/>
            <a:chOff x="0" y="0"/>
            <a:chExt cx="839787" cy="514746"/>
          </a:xfrm>
        </p:grpSpPr>
        <p:sp>
          <p:nvSpPr>
            <p:cNvPr id="348" name="平行四边形 14"/>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4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38"/>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105" name="圆角矩形 28"/>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106" name="矩形 40"/>
          <p:cNvSpPr/>
          <p:nvPr/>
        </p:nvSpPr>
        <p:spPr>
          <a:xfrm>
            <a:off x="5277463" y="4912450"/>
            <a:ext cx="5060393" cy="59934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07" name="矩形 37"/>
          <p:cNvSpPr/>
          <p:nvPr/>
        </p:nvSpPr>
        <p:spPr>
          <a:xfrm>
            <a:off x="5290391" y="4027975"/>
            <a:ext cx="5060394" cy="572743"/>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08" name="矩形 35"/>
          <p:cNvSpPr/>
          <p:nvPr/>
        </p:nvSpPr>
        <p:spPr>
          <a:xfrm>
            <a:off x="5270760" y="3202614"/>
            <a:ext cx="5092285" cy="572742"/>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09" name="矩形 33"/>
          <p:cNvSpPr/>
          <p:nvPr/>
        </p:nvSpPr>
        <p:spPr>
          <a:xfrm>
            <a:off x="5278017" y="2333617"/>
            <a:ext cx="5085027" cy="572154"/>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10" name="直接连接符 1"/>
          <p:cNvSpPr/>
          <p:nvPr/>
        </p:nvSpPr>
        <p:spPr>
          <a:xfrm>
            <a:off x="10537482" y="821489"/>
            <a:ext cx="491887" cy="1"/>
          </a:xfrm>
          <a:prstGeom prst="line">
            <a:avLst/>
          </a:prstGeom>
          <a:ln w="6350">
            <a:solidFill>
              <a:srgbClr val="000000"/>
            </a:solidFill>
            <a:miter/>
          </a:ln>
        </p:spPr>
        <p:txBody>
          <a:bodyPr lIns="0" tIns="0" rIns="0" bIns="0"/>
          <a:lstStyle/>
          <a:p>
            <a:endParaRPr/>
          </a:p>
        </p:txBody>
      </p:sp>
      <p:sp>
        <p:nvSpPr>
          <p:cNvPr id="111" name="直接连接符 53"/>
          <p:cNvSpPr/>
          <p:nvPr/>
        </p:nvSpPr>
        <p:spPr>
          <a:xfrm>
            <a:off x="10938509" y="681740"/>
            <a:ext cx="4446" cy="950597"/>
          </a:xfrm>
          <a:prstGeom prst="line">
            <a:avLst/>
          </a:prstGeom>
          <a:ln w="6350">
            <a:solidFill>
              <a:srgbClr val="000000"/>
            </a:solidFill>
            <a:miter/>
          </a:ln>
        </p:spPr>
        <p:txBody>
          <a:bodyPr lIns="0" tIns="0" rIns="0" bIns="0"/>
          <a:lstStyle/>
          <a:p>
            <a:endParaRPr/>
          </a:p>
        </p:txBody>
      </p:sp>
      <p:sp>
        <p:nvSpPr>
          <p:cNvPr id="112" name="直接连接符 2"/>
          <p:cNvSpPr/>
          <p:nvPr/>
        </p:nvSpPr>
        <p:spPr>
          <a:xfrm>
            <a:off x="1042420" y="5445595"/>
            <a:ext cx="491887" cy="1"/>
          </a:xfrm>
          <a:prstGeom prst="line">
            <a:avLst/>
          </a:prstGeom>
          <a:ln w="6350">
            <a:solidFill>
              <a:srgbClr val="000000"/>
            </a:solidFill>
            <a:miter/>
          </a:ln>
        </p:spPr>
        <p:txBody>
          <a:bodyPr lIns="0" tIns="0" rIns="0" bIns="0"/>
          <a:lstStyle/>
          <a:p>
            <a:endParaRPr/>
          </a:p>
        </p:txBody>
      </p:sp>
      <p:sp>
        <p:nvSpPr>
          <p:cNvPr id="113" name="直接连接符 5"/>
          <p:cNvSpPr/>
          <p:nvPr/>
        </p:nvSpPr>
        <p:spPr>
          <a:xfrm>
            <a:off x="1205865" y="4738755"/>
            <a:ext cx="4445" cy="950596"/>
          </a:xfrm>
          <a:prstGeom prst="line">
            <a:avLst/>
          </a:prstGeom>
          <a:ln w="6350">
            <a:solidFill>
              <a:srgbClr val="000000"/>
            </a:solidFill>
            <a:miter/>
          </a:ln>
        </p:spPr>
        <p:txBody>
          <a:bodyPr lIns="0" tIns="0" rIns="0" bIns="0"/>
          <a:lstStyle/>
          <a:p>
            <a:endParaRPr/>
          </a:p>
        </p:txBody>
      </p:sp>
      <p:sp>
        <p:nvSpPr>
          <p:cNvPr id="114" name="矩形 8"/>
          <p:cNvSpPr/>
          <p:nvPr/>
        </p:nvSpPr>
        <p:spPr>
          <a:xfrm>
            <a:off x="4537654" y="1512429"/>
            <a:ext cx="588050" cy="58477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15" name="文本框 9"/>
          <p:cNvSpPr txBox="1"/>
          <p:nvPr/>
        </p:nvSpPr>
        <p:spPr>
          <a:xfrm>
            <a:off x="4508968" y="1578228"/>
            <a:ext cx="63691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lgn="ctr">
              <a:defRPr sz="2400" b="1">
                <a:solidFill>
                  <a:srgbClr val="FFFFFF"/>
                </a:solidFill>
              </a:defRPr>
            </a:lvl1pPr>
          </a:lstStyle>
          <a:p>
            <a:pPr marL="0" indent="0">
              <a:buNone/>
            </a:pPr>
            <a:r>
              <a:rPr dirty="0"/>
              <a:t>01</a:t>
            </a:r>
            <a:endParaRPr lang="en-US" dirty="0"/>
          </a:p>
        </p:txBody>
      </p:sp>
      <p:sp>
        <p:nvSpPr>
          <p:cNvPr id="116" name="矩形 10"/>
          <p:cNvSpPr/>
          <p:nvPr/>
        </p:nvSpPr>
        <p:spPr>
          <a:xfrm>
            <a:off x="5278018" y="1484817"/>
            <a:ext cx="5085027" cy="572152"/>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17" name="矩形 15"/>
          <p:cNvSpPr txBox="1"/>
          <p:nvPr/>
        </p:nvSpPr>
        <p:spPr>
          <a:xfrm>
            <a:off x="5397423" y="1541250"/>
            <a:ext cx="4683092"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FFFFFF"/>
                </a:solidFill>
              </a:defRPr>
            </a:lvl1pPr>
          </a:lstStyle>
          <a:p>
            <a:pPr marL="0" indent="0">
              <a:buNone/>
            </a:pPr>
            <a:r>
              <a:rPr dirty="0"/>
              <a:t>Introduction</a:t>
            </a:r>
            <a:endParaRPr lang="en-US"/>
          </a:p>
        </p:txBody>
      </p:sp>
      <p:sp>
        <p:nvSpPr>
          <p:cNvPr id="118" name="矩形 26"/>
          <p:cNvSpPr txBox="1"/>
          <p:nvPr/>
        </p:nvSpPr>
        <p:spPr>
          <a:xfrm>
            <a:off x="5395465" y="2383177"/>
            <a:ext cx="5000845"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FFFFFF"/>
                </a:solidFill>
              </a:defRPr>
            </a:lvl1pPr>
          </a:lstStyle>
          <a:p>
            <a:pPr marL="0" indent="0">
              <a:buNone/>
            </a:pPr>
            <a:r>
              <a:rPr dirty="0"/>
              <a:t>Exploratory Data Analysis</a:t>
            </a:r>
            <a:endParaRPr lang="en-US"/>
          </a:p>
        </p:txBody>
      </p:sp>
      <p:sp>
        <p:nvSpPr>
          <p:cNvPr id="119" name="矩形 34"/>
          <p:cNvSpPr txBox="1"/>
          <p:nvPr/>
        </p:nvSpPr>
        <p:spPr>
          <a:xfrm>
            <a:off x="5397423" y="3258737"/>
            <a:ext cx="5706437"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marL="0" indent="0">
              <a:buNone/>
              <a:defRPr sz="2400" b="1">
                <a:solidFill>
                  <a:srgbClr val="FFFFFF"/>
                </a:solidFill>
              </a:defRPr>
            </a:pPr>
            <a:r>
              <a:rPr dirty="0"/>
              <a:t>Analysis of Covariates</a:t>
            </a:r>
            <a:endParaRPr lang="en-US"/>
          </a:p>
        </p:txBody>
      </p:sp>
      <p:sp>
        <p:nvSpPr>
          <p:cNvPr id="120" name="矩形 56"/>
          <p:cNvSpPr txBox="1"/>
          <p:nvPr/>
        </p:nvSpPr>
        <p:spPr>
          <a:xfrm>
            <a:off x="5389610" y="4078316"/>
            <a:ext cx="4683092"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FFFFFF"/>
                </a:solidFill>
              </a:defRPr>
            </a:lvl1pPr>
          </a:lstStyle>
          <a:p>
            <a:pPr marL="0" indent="0">
              <a:buNone/>
            </a:pPr>
            <a:r>
              <a:rPr dirty="0"/>
              <a:t>Formal Model Analysis</a:t>
            </a:r>
            <a:r>
              <a:rPr lang="en-GB" dirty="0"/>
              <a:t> </a:t>
            </a:r>
            <a:endParaRPr lang="en-US"/>
          </a:p>
        </p:txBody>
      </p:sp>
      <p:sp>
        <p:nvSpPr>
          <p:cNvPr id="121" name="文本框 57"/>
          <p:cNvSpPr txBox="1"/>
          <p:nvPr/>
        </p:nvSpPr>
        <p:spPr>
          <a:xfrm>
            <a:off x="1246936" y="3189264"/>
            <a:ext cx="292051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514350" indent="-514350" algn="ctr">
              <a:defRPr sz="3600" b="1">
                <a:solidFill>
                  <a:srgbClr val="404040"/>
                </a:solidFill>
              </a:defRPr>
            </a:lvl1pPr>
          </a:lstStyle>
          <a:p>
            <a:pPr marL="0" indent="0">
              <a:buNone/>
            </a:pPr>
            <a:r>
              <a:rPr dirty="0"/>
              <a:t>CONTENTS</a:t>
            </a:r>
            <a:endParaRPr lang="en-US" dirty="0"/>
          </a:p>
        </p:txBody>
      </p:sp>
      <p:sp>
        <p:nvSpPr>
          <p:cNvPr id="122" name="矩形 32"/>
          <p:cNvSpPr txBox="1"/>
          <p:nvPr/>
        </p:nvSpPr>
        <p:spPr>
          <a:xfrm>
            <a:off x="5389609" y="4997632"/>
            <a:ext cx="4683091"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FFFFFF"/>
                </a:solidFill>
              </a:defRPr>
            </a:lvl1pPr>
          </a:lstStyle>
          <a:p>
            <a:pPr marL="0" indent="0">
              <a:buNone/>
            </a:pPr>
            <a:r>
              <a:rPr dirty="0"/>
              <a:t>Conclusion and Future Work</a:t>
            </a:r>
            <a:endParaRPr lang="en-US"/>
          </a:p>
        </p:txBody>
      </p:sp>
      <p:sp>
        <p:nvSpPr>
          <p:cNvPr id="123" name="矩形 45"/>
          <p:cNvSpPr/>
          <p:nvPr/>
        </p:nvSpPr>
        <p:spPr>
          <a:xfrm>
            <a:off x="4539083" y="2333617"/>
            <a:ext cx="588050" cy="58477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24" name="文本框 46"/>
          <p:cNvSpPr txBox="1"/>
          <p:nvPr/>
        </p:nvSpPr>
        <p:spPr>
          <a:xfrm>
            <a:off x="4510396" y="2399416"/>
            <a:ext cx="636917"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lgn="ctr">
              <a:defRPr sz="2400" b="1">
                <a:solidFill>
                  <a:srgbClr val="FFFFFF"/>
                </a:solidFill>
              </a:defRPr>
            </a:lvl1pPr>
          </a:lstStyle>
          <a:p>
            <a:pPr marL="0" indent="0">
              <a:buNone/>
            </a:pPr>
            <a:r>
              <a:rPr dirty="0"/>
              <a:t>02</a:t>
            </a:r>
            <a:endParaRPr lang="en-US"/>
          </a:p>
        </p:txBody>
      </p:sp>
      <p:sp>
        <p:nvSpPr>
          <p:cNvPr id="125" name="矩形 47"/>
          <p:cNvSpPr/>
          <p:nvPr/>
        </p:nvSpPr>
        <p:spPr>
          <a:xfrm>
            <a:off x="4537654" y="3190581"/>
            <a:ext cx="588050" cy="58477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26" name="文本框 48"/>
          <p:cNvSpPr txBox="1"/>
          <p:nvPr/>
        </p:nvSpPr>
        <p:spPr>
          <a:xfrm>
            <a:off x="4508968" y="3256381"/>
            <a:ext cx="63691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lgn="ctr">
              <a:defRPr sz="2400" b="1">
                <a:solidFill>
                  <a:srgbClr val="FFFFFF"/>
                </a:solidFill>
              </a:defRPr>
            </a:lvl1pPr>
          </a:lstStyle>
          <a:p>
            <a:pPr marL="0" indent="0">
              <a:buNone/>
            </a:pPr>
            <a:r>
              <a:rPr dirty="0"/>
              <a:t>03</a:t>
            </a:r>
            <a:endParaRPr lang="en-US"/>
          </a:p>
        </p:txBody>
      </p:sp>
      <p:sp>
        <p:nvSpPr>
          <p:cNvPr id="127" name="矩形 61"/>
          <p:cNvSpPr/>
          <p:nvPr/>
        </p:nvSpPr>
        <p:spPr>
          <a:xfrm>
            <a:off x="4529842" y="4082308"/>
            <a:ext cx="588050" cy="58477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28" name="文本框 62"/>
          <p:cNvSpPr txBox="1"/>
          <p:nvPr/>
        </p:nvSpPr>
        <p:spPr>
          <a:xfrm>
            <a:off x="4501155" y="4148108"/>
            <a:ext cx="63691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lgn="ctr">
              <a:defRPr sz="2400" b="1">
                <a:solidFill>
                  <a:srgbClr val="FFFFFF"/>
                </a:solidFill>
              </a:defRPr>
            </a:lvl1pPr>
          </a:lstStyle>
          <a:p>
            <a:pPr marL="0" indent="0">
              <a:buNone/>
            </a:pPr>
            <a:r>
              <a:rPr dirty="0"/>
              <a:t>04</a:t>
            </a:r>
            <a:endParaRPr lang="en-US"/>
          </a:p>
        </p:txBody>
      </p:sp>
      <p:sp>
        <p:nvSpPr>
          <p:cNvPr id="129" name="矩形 63"/>
          <p:cNvSpPr/>
          <p:nvPr/>
        </p:nvSpPr>
        <p:spPr>
          <a:xfrm>
            <a:off x="4529842" y="4894703"/>
            <a:ext cx="588050" cy="584776"/>
          </a:xfrm>
          <a:prstGeom prst="rect">
            <a:avLst/>
          </a:prstGeom>
          <a:solidFill>
            <a:schemeClr val="accent1"/>
          </a:solidFill>
          <a:ln w="12700">
            <a:miter lim="400000"/>
          </a:ln>
        </p:spPr>
        <p:txBody>
          <a:bodyPr lIns="0" tIns="0" rIns="0" bIns="0" anchor="ctr"/>
          <a:lstStyle/>
          <a:p>
            <a:pPr marL="342900" indent="-342900">
              <a:defRPr sz="2400" b="1">
                <a:solidFill>
                  <a:srgbClr val="FFFFFF"/>
                </a:solidFill>
              </a:defRPr>
            </a:pPr>
            <a:endParaRPr/>
          </a:p>
        </p:txBody>
      </p:sp>
      <p:sp>
        <p:nvSpPr>
          <p:cNvPr id="130" name="文本框 64"/>
          <p:cNvSpPr txBox="1"/>
          <p:nvPr/>
        </p:nvSpPr>
        <p:spPr>
          <a:xfrm>
            <a:off x="4501155" y="4960504"/>
            <a:ext cx="636918"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lgn="ctr">
              <a:defRPr sz="2400" b="1">
                <a:solidFill>
                  <a:srgbClr val="FFFFFF"/>
                </a:solidFill>
              </a:defRPr>
            </a:lvl1pPr>
          </a:lstStyle>
          <a:p>
            <a:pPr marL="0" indent="0">
              <a:buNone/>
            </a:pPr>
            <a:r>
              <a:rPr dirty="0"/>
              <a:t>05</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组合 12"/>
          <p:cNvGrpSpPr/>
          <p:nvPr/>
        </p:nvGrpSpPr>
        <p:grpSpPr>
          <a:xfrm>
            <a:off x="-24130" y="277971"/>
            <a:ext cx="839788" cy="514747"/>
            <a:chOff x="0" y="0"/>
            <a:chExt cx="839787" cy="514746"/>
          </a:xfrm>
        </p:grpSpPr>
        <p:sp>
          <p:nvSpPr>
            <p:cNvPr id="352"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53"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355" name="内容占位符 7" descr="内容占位符 7"/>
          <p:cNvPicPr>
            <a:picLocks noChangeAspect="1"/>
          </p:cNvPicPr>
          <p:nvPr/>
        </p:nvPicPr>
        <p:blipFill>
          <a:blip r:embed="rId2"/>
          <a:stretch>
            <a:fillRect/>
          </a:stretch>
        </p:blipFill>
        <p:spPr>
          <a:xfrm>
            <a:off x="1894204" y="1108075"/>
            <a:ext cx="7298057" cy="3281046"/>
          </a:xfrm>
          <a:prstGeom prst="rect">
            <a:avLst/>
          </a:prstGeom>
          <a:ln w="12700">
            <a:miter lim="400000"/>
          </a:ln>
        </p:spPr>
      </p:pic>
      <p:sp>
        <p:nvSpPr>
          <p:cNvPr id="356" name="文本框 2"/>
          <p:cNvSpPr txBox="1"/>
          <p:nvPr/>
        </p:nvSpPr>
        <p:spPr>
          <a:xfrm>
            <a:off x="861694" y="4849495"/>
            <a:ext cx="10332086" cy="1209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lnSpc>
                <a:spcPct val="150000"/>
              </a:lnSpc>
              <a:defRPr b="1">
                <a:solidFill>
                  <a:srgbClr val="262626"/>
                </a:solidFill>
              </a:defRPr>
            </a:lvl1pPr>
          </a:lstStyle>
          <a:p>
            <a:r>
              <a:t>The p-values for total household income, total food expenditure, head of the households age, age of house, and head of the households sex in this model are all less than 0.05. This indicates that these variables are significant for the response variable (household size). </a:t>
            </a:r>
          </a:p>
        </p:txBody>
      </p:sp>
      <p:sp>
        <p:nvSpPr>
          <p:cNvPr id="357"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60" name="组合 11"/>
          <p:cNvGrpSpPr/>
          <p:nvPr/>
        </p:nvGrpSpPr>
        <p:grpSpPr>
          <a:xfrm>
            <a:off x="11371898" y="5955505"/>
            <a:ext cx="839789" cy="514748"/>
            <a:chOff x="0" y="0"/>
            <a:chExt cx="839787" cy="514746"/>
          </a:xfrm>
        </p:grpSpPr>
        <p:sp>
          <p:nvSpPr>
            <p:cNvPr id="358"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5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组合 12"/>
          <p:cNvGrpSpPr/>
          <p:nvPr/>
        </p:nvGrpSpPr>
        <p:grpSpPr>
          <a:xfrm>
            <a:off x="-24130" y="277971"/>
            <a:ext cx="839788" cy="514747"/>
            <a:chOff x="0" y="0"/>
            <a:chExt cx="839787" cy="514746"/>
          </a:xfrm>
        </p:grpSpPr>
        <p:sp>
          <p:nvSpPr>
            <p:cNvPr id="362"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63"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365" name="内容占位符 7" descr="内容占位符 7"/>
          <p:cNvPicPr>
            <a:picLocks noChangeAspect="1"/>
          </p:cNvPicPr>
          <p:nvPr/>
        </p:nvPicPr>
        <p:blipFill>
          <a:blip r:embed="rId2"/>
          <a:stretch>
            <a:fillRect/>
          </a:stretch>
        </p:blipFill>
        <p:spPr>
          <a:xfrm>
            <a:off x="1894204" y="1108075"/>
            <a:ext cx="7298057" cy="3281046"/>
          </a:xfrm>
          <a:prstGeom prst="rect">
            <a:avLst/>
          </a:prstGeom>
          <a:ln w="12700">
            <a:miter lim="400000"/>
          </a:ln>
        </p:spPr>
      </p:pic>
      <p:sp>
        <p:nvSpPr>
          <p:cNvPr id="366" name="文本框 2"/>
          <p:cNvSpPr txBox="1"/>
          <p:nvPr/>
        </p:nvSpPr>
        <p:spPr>
          <a:xfrm>
            <a:off x="861694" y="4551045"/>
            <a:ext cx="10332086" cy="1712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lnSpc>
                <a:spcPct val="150000"/>
              </a:lnSpc>
              <a:defRPr b="1">
                <a:solidFill>
                  <a:srgbClr val="262626"/>
                </a:solidFill>
              </a:defRPr>
            </a:lvl1pPr>
          </a:lstStyle>
          <a:p>
            <a:r>
              <a:rPr lang="en-GB" dirty="0"/>
              <a:t>The baseline family type is an Extended Family</a:t>
            </a:r>
            <a:endParaRPr lang="en-US" dirty="0"/>
          </a:p>
          <a:p>
            <a:r>
              <a:rPr lang="en-GB" dirty="0"/>
              <a:t>The</a:t>
            </a:r>
            <a:r>
              <a:rPr dirty="0"/>
              <a:t> p-value for </a:t>
            </a:r>
            <a:r>
              <a:rPr lang="en-GB" dirty="0"/>
              <a:t>a family</a:t>
            </a:r>
            <a:r>
              <a:rPr dirty="0"/>
              <a:t> type of two or more unrelated individuals is greater than 0.05</a:t>
            </a:r>
            <a:r>
              <a:rPr lang="en-GB" dirty="0"/>
              <a:t>.</a:t>
            </a:r>
            <a:endParaRPr lang="en-US"/>
          </a:p>
          <a:p>
            <a:r>
              <a:rPr lang="en-GB" dirty="0"/>
              <a:t>Households</a:t>
            </a:r>
            <a:r>
              <a:rPr dirty="0"/>
              <a:t> composed of a single family (p value &lt;0.05) is a statistically significant predictor for the number of members of a household.</a:t>
            </a:r>
            <a:endParaRPr/>
          </a:p>
        </p:txBody>
      </p:sp>
      <p:sp>
        <p:nvSpPr>
          <p:cNvPr id="367"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70" name="组合 11"/>
          <p:cNvGrpSpPr/>
          <p:nvPr/>
        </p:nvGrpSpPr>
        <p:grpSpPr>
          <a:xfrm>
            <a:off x="11371898" y="5955505"/>
            <a:ext cx="839789" cy="514748"/>
            <a:chOff x="0" y="0"/>
            <a:chExt cx="839787" cy="514746"/>
          </a:xfrm>
        </p:grpSpPr>
        <p:sp>
          <p:nvSpPr>
            <p:cNvPr id="368"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6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4" name="组合 12"/>
          <p:cNvGrpSpPr/>
          <p:nvPr/>
        </p:nvGrpSpPr>
        <p:grpSpPr>
          <a:xfrm>
            <a:off x="-24130" y="277971"/>
            <a:ext cx="839788" cy="514747"/>
            <a:chOff x="0" y="0"/>
            <a:chExt cx="839787" cy="514746"/>
          </a:xfrm>
        </p:grpSpPr>
        <p:sp>
          <p:nvSpPr>
            <p:cNvPr id="372"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73"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pic>
        <p:nvPicPr>
          <p:cNvPr id="375" name="图片 1" descr="图片 1"/>
          <p:cNvPicPr>
            <a:picLocks noChangeAspect="1"/>
          </p:cNvPicPr>
          <p:nvPr/>
        </p:nvPicPr>
        <p:blipFill>
          <a:blip r:embed="rId2"/>
          <a:stretch>
            <a:fillRect/>
          </a:stretch>
        </p:blipFill>
        <p:spPr>
          <a:xfrm>
            <a:off x="777240" y="1111250"/>
            <a:ext cx="10594976" cy="4596130"/>
          </a:xfrm>
          <a:prstGeom prst="rect">
            <a:avLst/>
          </a:prstGeom>
          <a:ln w="12700">
            <a:miter lim="400000"/>
          </a:ln>
        </p:spPr>
      </p:pic>
      <p:sp>
        <p:nvSpPr>
          <p:cNvPr id="376" name="文本框 2"/>
          <p:cNvSpPr txBox="1"/>
          <p:nvPr/>
        </p:nvSpPr>
        <p:spPr>
          <a:xfrm>
            <a:off x="861694" y="792480"/>
            <a:ext cx="965263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algn="ctr">
              <a:defRPr b="1">
                <a:solidFill>
                  <a:srgbClr val="262626"/>
                </a:solidFill>
              </a:defRPr>
            </a:lvl1pPr>
          </a:lstStyle>
          <a:p>
            <a:pPr marL="0" indent="0">
              <a:buNone/>
            </a:pPr>
            <a:r>
              <a:rPr dirty="0"/>
              <a:t>95% Confidence Intervals</a:t>
            </a:r>
            <a:endParaRPr lang="en-US" dirty="0"/>
          </a:p>
        </p:txBody>
      </p:sp>
      <p:sp>
        <p:nvSpPr>
          <p:cNvPr id="377"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380" name="组合 11"/>
          <p:cNvGrpSpPr/>
          <p:nvPr/>
        </p:nvGrpSpPr>
        <p:grpSpPr>
          <a:xfrm>
            <a:off x="11371898" y="5955505"/>
            <a:ext cx="839789" cy="514748"/>
            <a:chOff x="0" y="0"/>
            <a:chExt cx="839787" cy="514746"/>
          </a:xfrm>
        </p:grpSpPr>
        <p:sp>
          <p:nvSpPr>
            <p:cNvPr id="378"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7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381" name="文本框 3"/>
          <p:cNvSpPr txBox="1"/>
          <p:nvPr/>
        </p:nvSpPr>
        <p:spPr>
          <a:xfrm>
            <a:off x="702309" y="6120765"/>
            <a:ext cx="9971407"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defRPr sz="2000" b="1"/>
            </a:lvl1pPr>
          </a:lstStyle>
          <a:p>
            <a:r>
              <a:t>The confidence intervals identify the same significant predictors as the p-values for the estimated parameters.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 name="组合 12"/>
          <p:cNvGrpSpPr/>
          <p:nvPr/>
        </p:nvGrpSpPr>
        <p:grpSpPr>
          <a:xfrm>
            <a:off x="-24130" y="277971"/>
            <a:ext cx="839788" cy="514747"/>
            <a:chOff x="0" y="0"/>
            <a:chExt cx="839787" cy="514746"/>
          </a:xfrm>
        </p:grpSpPr>
        <p:sp>
          <p:nvSpPr>
            <p:cNvPr id="383"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84"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mc:AlternateContent xmlns:mc="http://schemas.openxmlformats.org/markup-compatibility/2006" xmlns:a14="http://schemas.microsoft.com/office/drawing/2010/main">
        <mc:Choice Requires="a14">
          <p:sp>
            <p:nvSpPr>
              <p:cNvPr id="386" name="文本框 1"/>
              <p:cNvSpPr txBox="1"/>
              <p:nvPr/>
            </p:nvSpPr>
            <p:spPr>
              <a:xfrm>
                <a:off x="302894" y="1090930"/>
                <a:ext cx="11581766" cy="8725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p>
                <a:pPr marL="285750" indent="-285750" algn="ctr">
                  <a:lnSpc>
                    <a:spcPct val="150000"/>
                  </a:lnSpc>
                  <a:defRPr sz="2000" b="1"/>
                </a:pPr>
                <a:r>
                  <a:t>log(</a:t>
                </a:r>
                <a14:m>
                  <m:oMath xmlns:m="http://schemas.openxmlformats.org/officeDocument/2006/math">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𝛌</m:t>
                        </m:r>
                      </m:e>
                      <m:sub>
                        <m:r>
                          <a:rPr sz="2550" i="1">
                            <a:solidFill>
                              <a:srgbClr val="000000"/>
                            </a:solidFill>
                            <a:latin typeface="Cambria Math" panose="02040503050406030204" pitchFamily="18" charset="0"/>
                          </a:rPr>
                          <m:t>𝐢</m:t>
                        </m:r>
                      </m:sub>
                    </m:sSub>
                  </m:oMath>
                </a14:m>
                <a:r>
                  <a:t>)=</a:t>
                </a:r>
                <a14:m>
                  <m:oMath xmlns:m="http://schemas.openxmlformats.org/officeDocument/2006/math">
                    <m:r>
                      <a:rPr sz="2450" i="1">
                        <a:solidFill>
                          <a:srgbClr val="000000"/>
                        </a:solidFill>
                        <a:latin typeface="Cambria Math" panose="02040503050406030204" pitchFamily="18" charset="0"/>
                      </a:rPr>
                      <m:t>𝟏</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𝟒𝟑𝟏</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𝟎𝟎𝟑</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𝟏𝐢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𝟎𝟓𝟎</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𝟐𝐢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𝟎𝟎𝟑</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𝟑𝐢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𝟎𝟎𝟐</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𝟒𝐢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𝟐𝟐𝟏</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𝐈</m:t>
                        </m:r>
                      </m:e>
                      <m:sub>
                        <m:r>
                          <a:rPr sz="2450" i="1">
                            <a:solidFill>
                              <a:srgbClr val="000000"/>
                            </a:solidFill>
                            <a:latin typeface="Cambria Math" panose="02040503050406030204" pitchFamily="18" charset="0"/>
                          </a:rPr>
                          <m:t>𝐌</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𝐢</m:t>
                    </m:r>
                    <m:r>
                      <a:rPr sz="2450" i="1">
                        <a:solidFill>
                          <a:srgbClr val="000000"/>
                        </a:solidFill>
                        <a:latin typeface="Cambria Math" panose="02040503050406030204" pitchFamily="18" charset="0"/>
                      </a:rPr>
                      <m:t>)</m:t>
                    </m:r>
                  </m:oMath>
                </a14:m>
                <a:endParaRPr>
                  <a:latin typeface="Cambria Math"/>
                  <a:ea typeface="Cambria Math"/>
                  <a:cs typeface="Cambria Math"/>
                  <a:sym typeface="Cambria Math"/>
                </a:endParaRPr>
              </a:p>
              <a:p>
                <a:pPr marL="285750" indent="-285750" algn="ctr">
                  <a:lnSpc>
                    <a:spcPct val="150000"/>
                  </a:lnSpc>
                  <a:defRPr sz="2000">
                    <a:latin typeface="Cambria Math"/>
                    <a:ea typeface="Cambria Math"/>
                    <a:cs typeface="Cambria Math"/>
                    <a:sym typeface="Cambria Math"/>
                  </a:defRPr>
                </a:pPr>
                <a14:m>
                  <m:oMath xmlns:m="http://schemas.openxmlformats.org/officeDocument/2006/math">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𝟎</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𝟑𝟒𝟖</m:t>
                    </m:r>
                    <m:sSub>
                      <m:sSubPr>
                        <m:ctrlPr>
                          <a:rPr sz="2100" i="1">
                            <a:solidFill>
                              <a:srgbClr val="000000"/>
                            </a:solidFill>
                            <a:latin typeface="Cambria Math" panose="02040503050406030204" pitchFamily="18" charset="0"/>
                          </a:rPr>
                        </m:ctrlPr>
                      </m:sSubPr>
                      <m:e>
                        <m:r>
                          <a:rPr sz="2100" i="1">
                            <a:solidFill>
                              <a:srgbClr val="000000"/>
                            </a:solidFill>
                            <a:latin typeface="Cambria Math" panose="02040503050406030204" pitchFamily="18" charset="0"/>
                          </a:rPr>
                          <m:t>𝐈</m:t>
                        </m:r>
                      </m:e>
                      <m:sub>
                        <m:r>
                          <a:rPr sz="2100" i="1">
                            <a:solidFill>
                              <a:srgbClr val="000000"/>
                            </a:solidFill>
                            <a:latin typeface="Cambria Math" panose="02040503050406030204" pitchFamily="18" charset="0"/>
                          </a:rPr>
                          <m:t>𝐒</m:t>
                        </m:r>
                      </m:sub>
                    </m:sSub>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𝐢</m:t>
                    </m:r>
                    <m:r>
                      <a:rPr sz="2100" i="1">
                        <a:solidFill>
                          <a:srgbClr val="000000"/>
                        </a:solidFill>
                        <a:latin typeface="Cambria Math" panose="02040503050406030204" pitchFamily="18" charset="0"/>
                      </a:rPr>
                      <m:t>)+  </m:t>
                    </m:r>
                    <m:sSub>
                      <m:sSubPr>
                        <m:ctrlPr>
                          <a:rPr sz="2100" i="1">
                            <a:solidFill>
                              <a:srgbClr val="000000"/>
                            </a:solidFill>
                            <a:latin typeface="Cambria Math" panose="02040503050406030204" pitchFamily="18" charset="0"/>
                          </a:rPr>
                        </m:ctrlPr>
                      </m:sSubPr>
                      <m:e>
                        <m:r>
                          <a:rPr sz="2100" i="1">
                            <a:solidFill>
                              <a:srgbClr val="000000"/>
                            </a:solidFill>
                            <a:latin typeface="Cambria Math" panose="02040503050406030204" pitchFamily="18" charset="0"/>
                          </a:rPr>
                          <m:t>𝛜</m:t>
                        </m:r>
                      </m:e>
                      <m:sub>
                        <m:r>
                          <a:rPr sz="2100" i="1">
                            <a:solidFill>
                              <a:srgbClr val="000000"/>
                            </a:solidFill>
                            <a:latin typeface="Cambria Math" panose="02040503050406030204" pitchFamily="18" charset="0"/>
                          </a:rPr>
                          <m:t>𝐢</m:t>
                        </m:r>
                      </m:sub>
                    </m:sSub>
                    <m:r>
                      <a:rPr sz="2100" i="1">
                        <a:solidFill>
                          <a:srgbClr val="000000"/>
                        </a:solidFill>
                        <a:latin typeface="Cambria Math" panose="02040503050406030204" pitchFamily="18" charset="0"/>
                      </a:rPr>
                      <m:t>,        </m:t>
                    </m:r>
                    <m:r>
                      <a:rPr sz="2100" i="1">
                        <a:solidFill>
                          <a:srgbClr val="000000"/>
                        </a:solidFill>
                        <a:latin typeface="Cambria Math" panose="02040503050406030204" pitchFamily="18" charset="0"/>
                      </a:rPr>
                      <m:t>𝛆</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𝐍</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𝟎</m:t>
                    </m:r>
                    <m:r>
                      <a:rPr sz="2100" i="1">
                        <a:solidFill>
                          <a:srgbClr val="000000"/>
                        </a:solidFill>
                        <a:latin typeface="Cambria Math" panose="02040503050406030204" pitchFamily="18" charset="0"/>
                      </a:rPr>
                      <m:t>,</m:t>
                    </m:r>
                    <m:sSup>
                      <m:sSupPr>
                        <m:ctrlPr>
                          <a:rPr sz="2100" i="1">
                            <a:solidFill>
                              <a:srgbClr val="000000"/>
                            </a:solidFill>
                            <a:latin typeface="Cambria Math" panose="02040503050406030204" pitchFamily="18" charset="0"/>
                          </a:rPr>
                        </m:ctrlPr>
                      </m:sSupPr>
                      <m:e>
                        <m:r>
                          <a:rPr sz="2100" i="1">
                            <a:solidFill>
                              <a:srgbClr val="000000"/>
                            </a:solidFill>
                            <a:latin typeface="Cambria Math" panose="02040503050406030204" pitchFamily="18" charset="0"/>
                          </a:rPr>
                          <m:t>𝛔</m:t>
                        </m:r>
                      </m:e>
                      <m:sup>
                        <m:r>
                          <a:rPr sz="2100" i="1">
                            <a:solidFill>
                              <a:srgbClr val="000000"/>
                            </a:solidFill>
                            <a:latin typeface="Cambria Math" panose="02040503050406030204" pitchFamily="18" charset="0"/>
                          </a:rPr>
                          <m:t>𝟐</m:t>
                        </m:r>
                      </m:sup>
                    </m:sSup>
                    <m:r>
                      <a:rPr sz="2100" i="1">
                        <a:solidFill>
                          <a:srgbClr val="000000"/>
                        </a:solidFill>
                        <a:latin typeface="Cambria Math" panose="02040503050406030204" pitchFamily="18" charset="0"/>
                      </a:rPr>
                      <m:t>)</m:t>
                    </m:r>
                  </m:oMath>
                </a14:m>
                <a:endParaRPr>
                  <a:latin typeface="Cambria Math"/>
                  <a:ea typeface="Cambria Math"/>
                  <a:cs typeface="Cambria Math"/>
                  <a:sym typeface="Cambria Math"/>
                </a:endParaRPr>
              </a:p>
            </p:txBody>
          </p:sp>
        </mc:Choice>
        <mc:Fallback xmlns="">
          <p:sp>
            <p:nvSpPr>
              <p:cNvPr id="386" name="文本框 1"/>
              <p:cNvSpPr txBox="1">
                <a:spLocks noRot="1" noChangeAspect="1" noMove="1" noResize="1" noEditPoints="1" noAdjustHandles="1" noChangeArrowheads="1" noChangeShapeType="1" noTextEdit="1"/>
              </p:cNvSpPr>
              <p:nvPr/>
            </p:nvSpPr>
            <p:spPr>
              <a:xfrm>
                <a:off x="302894" y="1090930"/>
                <a:ext cx="11581766" cy="872590"/>
              </a:xfrm>
              <a:prstGeom prst="rect">
                <a:avLst/>
              </a:prstGeom>
              <a:blipFill>
                <a:blip r:embed="rId2"/>
                <a:stretch>
                  <a:fillRect b="-3636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7" name="文本框 8"/>
              <p:cNvSpPr txBox="1"/>
              <p:nvPr/>
            </p:nvSpPr>
            <p:spPr>
              <a:xfrm>
                <a:off x="302895" y="2291714"/>
                <a:ext cx="11713820" cy="445390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p>
                <a:pPr>
                  <a:lnSpc>
                    <a:spcPct val="150000"/>
                  </a:lnSpc>
                  <a:defRPr>
                    <a:solidFill>
                      <a:srgbClr val="262626"/>
                    </a:solidFill>
                    <a:latin typeface="Tahoma"/>
                    <a:ea typeface="Tahoma"/>
                    <a:cs typeface="Tahoma"/>
                    <a:sym typeface="Tahoma"/>
                  </a:defRPr>
                </a:pPr>
                <a:r>
                  <a:t>where</a:t>
                </a:r>
              </a:p>
              <a:p>
                <a:pPr>
                  <a:lnSpc>
                    <a:spcPct val="150000"/>
                  </a:lnSpc>
                  <a:defRPr>
                    <a:solidFill>
                      <a:srgbClr val="262626"/>
                    </a:solidFill>
                    <a:latin typeface="Cambria Math"/>
                    <a:ea typeface="Cambria Math"/>
                    <a:cs typeface="Cambria Math"/>
                    <a:sym typeface="Cambria Math"/>
                  </a:defRPr>
                </a:pPr>
                <a14:m>
                  <m:oMath xmlns:m="http://schemas.openxmlformats.org/officeDocument/2006/math">
                    <m:sSub>
                      <m:sSubPr>
                        <m:ctrlPr>
                          <a:rPr sz="2000" i="1">
                            <a:solidFill>
                              <a:srgbClr val="262626"/>
                            </a:solidFill>
                            <a:latin typeface="Cambria Math" panose="02040503050406030204" pitchFamily="18" charset="0"/>
                          </a:rPr>
                        </m:ctrlPr>
                      </m:sSubPr>
                      <m:e>
                        <m:r>
                          <a:rPr sz="2000" i="1">
                            <a:solidFill>
                              <a:srgbClr val="262626"/>
                            </a:solidFill>
                            <a:latin typeface="Cambria Math" panose="02040503050406030204" pitchFamily="18" charset="0"/>
                          </a:rPr>
                          <m:t>𝜆</m:t>
                        </m:r>
                      </m:e>
                      <m:sub>
                        <m:r>
                          <a:rPr sz="2000" i="1">
                            <a:solidFill>
                              <a:srgbClr val="262626"/>
                            </a:solidFill>
                            <a:latin typeface="Cambria Math" panose="02040503050406030204" pitchFamily="18" charset="0"/>
                          </a:rPr>
                          <m:t>𝑖</m:t>
                        </m:r>
                      </m:sub>
                    </m:sSub>
                  </m:oMath>
                </a14:m>
                <a:r>
                  <a:rPr>
                    <a:latin typeface="Tahoma"/>
                    <a:ea typeface="Tahoma"/>
                    <a:cs typeface="Tahoma"/>
                    <a:sym typeface="Tahoma"/>
                  </a:rPr>
                  <a:t> is the Total Number of Household Members of the ith household;</a:t>
                </a:r>
              </a:p>
              <a:p>
                <a:pPr>
                  <a:lnSpc>
                    <a:spcPct val="150000"/>
                  </a:lnSpc>
                  <a:defRPr>
                    <a:solidFill>
                      <a:srgbClr val="262626"/>
                    </a:solidFill>
                    <a:latin typeface="Cambria Math"/>
                    <a:ea typeface="Cambria Math"/>
                    <a:cs typeface="Cambria Math"/>
                    <a:sym typeface="Cambria Math"/>
                  </a:defRPr>
                </a:pPr>
                <a14:m>
                  <m:oMath xmlns:m="http://schemas.openxmlformats.org/officeDocument/2006/math">
                    <m:sSub>
                      <m:sSubPr>
                        <m:ctrlPr>
                          <a:rPr sz="1900" i="1">
                            <a:solidFill>
                              <a:srgbClr val="262626"/>
                            </a:solidFill>
                            <a:latin typeface="Cambria Math" panose="02040503050406030204" pitchFamily="18" charset="0"/>
                          </a:rPr>
                        </m:ctrlPr>
                      </m:sSubPr>
                      <m:e>
                        <m:r>
                          <a:rPr sz="1900" i="1">
                            <a:solidFill>
                              <a:srgbClr val="262626"/>
                            </a:solidFill>
                            <a:latin typeface="Cambria Math" panose="02040503050406030204" pitchFamily="18" charset="0"/>
                          </a:rPr>
                          <m:t>𝑥</m:t>
                        </m:r>
                      </m:e>
                      <m:sub>
                        <m:r>
                          <a:rPr sz="1900" i="1">
                            <a:solidFill>
                              <a:srgbClr val="262626"/>
                            </a:solidFill>
                            <a:latin typeface="Cambria Math" panose="02040503050406030204" pitchFamily="18" charset="0"/>
                          </a:rPr>
                          <m:t>1</m:t>
                        </m:r>
                        <m:r>
                          <a:rPr sz="1900" i="1">
                            <a:solidFill>
                              <a:srgbClr val="262626"/>
                            </a:solidFill>
                            <a:latin typeface="Cambria Math" panose="02040503050406030204" pitchFamily="18" charset="0"/>
                          </a:rPr>
                          <m:t>𝑖</m:t>
                        </m:r>
                      </m:sub>
                    </m:sSub>
                  </m:oMath>
                </a14:m>
                <a:r>
                  <a:rPr>
                    <a:latin typeface="Tahoma"/>
                    <a:ea typeface="Tahoma"/>
                    <a:cs typeface="Tahoma"/>
                    <a:sym typeface="Tahoma"/>
                  </a:rPr>
                  <a:t> is the Total Household Income of the ith household;</a:t>
                </a:r>
              </a:p>
              <a:p>
                <a:pPr>
                  <a:lnSpc>
                    <a:spcPct val="150000"/>
                  </a:lnSpc>
                  <a:defRPr>
                    <a:solidFill>
                      <a:srgbClr val="262626"/>
                    </a:solidFill>
                    <a:latin typeface="Cambria Math"/>
                    <a:ea typeface="Cambria Math"/>
                    <a:cs typeface="Cambria Math"/>
                    <a:sym typeface="Cambria Math"/>
                  </a:defRPr>
                </a:pPr>
                <a14:m>
                  <m:oMath xmlns:m="http://schemas.openxmlformats.org/officeDocument/2006/math">
                    <m:sSub>
                      <m:sSubPr>
                        <m:ctrlPr>
                          <a:rPr sz="1900" i="1">
                            <a:solidFill>
                              <a:srgbClr val="262626"/>
                            </a:solidFill>
                            <a:latin typeface="Cambria Math" panose="02040503050406030204" pitchFamily="18" charset="0"/>
                          </a:rPr>
                        </m:ctrlPr>
                      </m:sSubPr>
                      <m:e>
                        <m:r>
                          <a:rPr sz="1900" i="1">
                            <a:solidFill>
                              <a:srgbClr val="262626"/>
                            </a:solidFill>
                            <a:latin typeface="Cambria Math" panose="02040503050406030204" pitchFamily="18" charset="0"/>
                          </a:rPr>
                          <m:t>𝑥</m:t>
                        </m:r>
                      </m:e>
                      <m:sub>
                        <m:r>
                          <a:rPr sz="1900" i="1">
                            <a:solidFill>
                              <a:srgbClr val="262626"/>
                            </a:solidFill>
                            <a:latin typeface="Cambria Math" panose="02040503050406030204" pitchFamily="18" charset="0"/>
                          </a:rPr>
                          <m:t>2</m:t>
                        </m:r>
                        <m:r>
                          <a:rPr sz="1900" i="1">
                            <a:solidFill>
                              <a:srgbClr val="262626"/>
                            </a:solidFill>
                            <a:latin typeface="Cambria Math" panose="02040503050406030204" pitchFamily="18" charset="0"/>
                          </a:rPr>
                          <m:t>𝑖</m:t>
                        </m:r>
                      </m:sub>
                    </m:sSub>
                  </m:oMath>
                </a14:m>
                <a:r>
                  <a:rPr>
                    <a:latin typeface="Tahoma"/>
                    <a:ea typeface="Tahoma"/>
                    <a:cs typeface="Tahoma"/>
                    <a:sym typeface="Tahoma"/>
                  </a:rPr>
                  <a:t> is the Total Food Expenditure of the ith household;</a:t>
                </a:r>
              </a:p>
              <a:p>
                <a:pPr>
                  <a:lnSpc>
                    <a:spcPct val="150000"/>
                  </a:lnSpc>
                  <a:defRPr>
                    <a:solidFill>
                      <a:srgbClr val="262626"/>
                    </a:solidFill>
                    <a:latin typeface="Cambria Math"/>
                    <a:ea typeface="Cambria Math"/>
                    <a:cs typeface="Cambria Math"/>
                    <a:sym typeface="Cambria Math"/>
                  </a:defRPr>
                </a:pPr>
                <a14:m>
                  <m:oMath xmlns:m="http://schemas.openxmlformats.org/officeDocument/2006/math">
                    <m:sSub>
                      <m:sSubPr>
                        <m:ctrlPr>
                          <a:rPr sz="1900" i="1">
                            <a:solidFill>
                              <a:srgbClr val="262626"/>
                            </a:solidFill>
                            <a:latin typeface="Cambria Math" panose="02040503050406030204" pitchFamily="18" charset="0"/>
                          </a:rPr>
                        </m:ctrlPr>
                      </m:sSubPr>
                      <m:e>
                        <m:r>
                          <a:rPr sz="1900" i="1">
                            <a:solidFill>
                              <a:srgbClr val="262626"/>
                            </a:solidFill>
                            <a:latin typeface="Cambria Math" panose="02040503050406030204" pitchFamily="18" charset="0"/>
                          </a:rPr>
                          <m:t>𝑥</m:t>
                        </m:r>
                      </m:e>
                      <m:sub>
                        <m:r>
                          <a:rPr sz="1900" i="1">
                            <a:solidFill>
                              <a:srgbClr val="262626"/>
                            </a:solidFill>
                            <a:latin typeface="Cambria Math" panose="02040503050406030204" pitchFamily="18" charset="0"/>
                          </a:rPr>
                          <m:t>3</m:t>
                        </m:r>
                        <m:r>
                          <a:rPr sz="1900" i="1">
                            <a:solidFill>
                              <a:srgbClr val="262626"/>
                            </a:solidFill>
                            <a:latin typeface="Cambria Math" panose="02040503050406030204" pitchFamily="18" charset="0"/>
                          </a:rPr>
                          <m:t>𝑖</m:t>
                        </m:r>
                      </m:sub>
                    </m:sSub>
                  </m:oMath>
                </a14:m>
                <a:r>
                  <a:rPr>
                    <a:latin typeface="Tahoma"/>
                    <a:ea typeface="Tahoma"/>
                    <a:cs typeface="Tahoma"/>
                    <a:sym typeface="Tahoma"/>
                  </a:rPr>
                  <a:t> is the Household Head’s Age of the ith household;</a:t>
                </a:r>
              </a:p>
              <a:p>
                <a:pPr>
                  <a:lnSpc>
                    <a:spcPct val="150000"/>
                  </a:lnSpc>
                  <a:defRPr>
                    <a:solidFill>
                      <a:srgbClr val="262626"/>
                    </a:solidFill>
                    <a:latin typeface="Cambria Math"/>
                    <a:ea typeface="Cambria Math"/>
                    <a:cs typeface="Cambria Math"/>
                    <a:sym typeface="Cambria Math"/>
                  </a:defRPr>
                </a:pPr>
                <a14:m>
                  <m:oMath xmlns:m="http://schemas.openxmlformats.org/officeDocument/2006/math">
                    <m:sSub>
                      <m:sSubPr>
                        <m:ctrlPr>
                          <a:rPr sz="1900" i="1">
                            <a:solidFill>
                              <a:srgbClr val="262626"/>
                            </a:solidFill>
                            <a:latin typeface="Cambria Math" panose="02040503050406030204" pitchFamily="18" charset="0"/>
                          </a:rPr>
                        </m:ctrlPr>
                      </m:sSubPr>
                      <m:e>
                        <m:r>
                          <a:rPr sz="1900" i="1">
                            <a:solidFill>
                              <a:srgbClr val="262626"/>
                            </a:solidFill>
                            <a:latin typeface="Cambria Math" panose="02040503050406030204" pitchFamily="18" charset="0"/>
                          </a:rPr>
                          <m:t>𝑥</m:t>
                        </m:r>
                      </m:e>
                      <m:sub>
                        <m:r>
                          <a:rPr sz="1900" i="1">
                            <a:solidFill>
                              <a:srgbClr val="262626"/>
                            </a:solidFill>
                            <a:latin typeface="Cambria Math" panose="02040503050406030204" pitchFamily="18" charset="0"/>
                          </a:rPr>
                          <m:t>4</m:t>
                        </m:r>
                        <m:r>
                          <a:rPr sz="1900" i="1">
                            <a:solidFill>
                              <a:srgbClr val="262626"/>
                            </a:solidFill>
                            <a:latin typeface="Cambria Math" panose="02040503050406030204" pitchFamily="18" charset="0"/>
                          </a:rPr>
                          <m:t>𝑖</m:t>
                        </m:r>
                      </m:sub>
                    </m:sSub>
                  </m:oMath>
                </a14:m>
                <a:r>
                  <a:rPr>
                    <a:latin typeface="Tahoma"/>
                    <a:ea typeface="Tahoma"/>
                    <a:cs typeface="Tahoma"/>
                    <a:sym typeface="Tahoma"/>
                  </a:rPr>
                  <a:t> is the Building Age of the ith household;</a:t>
                </a:r>
              </a:p>
              <a:p>
                <a:pPr>
                  <a:lnSpc>
                    <a:spcPct val="150000"/>
                  </a:lnSpc>
                  <a:defRPr>
                    <a:latin typeface="Cambria Math"/>
                    <a:ea typeface="Cambria Math"/>
                    <a:cs typeface="Cambria Math"/>
                    <a:sym typeface="Cambria Math"/>
                  </a:defRPr>
                </a:pPr>
                <a14:m>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𝐼</m:t>
                        </m:r>
                      </m:e>
                      <m:sub>
                        <m:r>
                          <a:rPr sz="1800" i="1">
                            <a:solidFill>
                              <a:srgbClr val="000000"/>
                            </a:solidFill>
                            <a:latin typeface="Cambria Math" panose="02040503050406030204" pitchFamily="18" charset="0"/>
                          </a:rPr>
                          <m:t>𝑀</m:t>
                        </m:r>
                      </m:sub>
                    </m:sSub>
                  </m:oMath>
                </a14:m>
                <a:r>
                  <a:rPr>
                    <a:latin typeface="Tahoma"/>
                    <a:ea typeface="Tahoma"/>
                    <a:cs typeface="Tahoma"/>
                    <a:sym typeface="Tahoma"/>
                  </a:rPr>
                  <a:t>(i) is an indicator function such that </a:t>
                </a:r>
                <a14:m>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𝐼</m:t>
                        </m:r>
                      </m:e>
                      <m:sub>
                        <m:r>
                          <a:rPr sz="1800" i="1">
                            <a:solidFill>
                              <a:srgbClr val="000000"/>
                            </a:solidFill>
                            <a:latin typeface="Cambria Math" panose="02040503050406030204" pitchFamily="18" charset="0"/>
                          </a:rPr>
                          <m:t>𝑀</m:t>
                        </m:r>
                      </m:sub>
                    </m:sSub>
                    <m:r>
                      <a:rPr sz="1800" i="1">
                        <a:solidFill>
                          <a:srgbClr val="000000"/>
                        </a:solidFill>
                        <a:latin typeface="Cambria Math" panose="02040503050406030204" pitchFamily="18" charset="0"/>
                      </a:rPr>
                      <m:t>(</m:t>
                    </m:r>
                    <m:r>
                      <m:rPr>
                        <m:sty m:val="p"/>
                      </m:rPr>
                      <a:rPr sz="1800" i="1">
                        <a:solidFill>
                          <a:srgbClr val="000000"/>
                        </a:solidFill>
                        <a:latin typeface="Cambria Math" panose="02040503050406030204" pitchFamily="18" charset="0"/>
                      </a:rPr>
                      <m:t>i</m:t>
                    </m:r>
                    <m:r>
                      <a:rPr sz="1800" i="1">
                        <a:solidFill>
                          <a:srgbClr val="000000"/>
                        </a:solidFill>
                        <a:latin typeface="Cambria Math" panose="02040503050406030204" pitchFamily="18" charset="0"/>
                      </a:rPr>
                      <m:t>)=</m:t>
                    </m:r>
                    <m:d>
                      <m:dPr>
                        <m:begChr m:val="{"/>
                        <m:endChr m:val=""/>
                        <m:ctrlPr>
                          <a:rPr sz="1800" i="1">
                            <a:solidFill>
                              <a:srgbClr val="000000"/>
                            </a:solidFill>
                            <a:latin typeface="Cambria Math" panose="02040503050406030204" pitchFamily="18" charset="0"/>
                          </a:rPr>
                        </m:ctrlPr>
                      </m:dPr>
                      <m:e>
                        <m:eqArr>
                          <m:eqArrPr>
                            <m:ctrlPr>
                              <a:rPr sz="1800" i="1">
                                <a:solidFill>
                                  <a:srgbClr val="000000"/>
                                </a:solidFill>
                                <a:latin typeface="Cambria Math" panose="02040503050406030204" pitchFamily="18" charset="0"/>
                              </a:rPr>
                            </m:ctrlPr>
                          </m:eqArrPr>
                          <m:e>
                            <m:r>
                              <a:rPr sz="1800" i="1">
                                <a:solidFill>
                                  <a:srgbClr val="000000"/>
                                </a:solidFill>
                                <a:latin typeface="Cambria Math" panose="02040503050406030204" pitchFamily="18" charset="0"/>
                              </a:rPr>
                              <m:t>1,         </m:t>
                            </m:r>
                            <m:r>
                              <a:rPr sz="1800" i="1">
                                <a:solidFill>
                                  <a:srgbClr val="000000"/>
                                </a:solidFill>
                                <a:latin typeface="Cambria Math" panose="02040503050406030204" pitchFamily="18" charset="0"/>
                              </a:rPr>
                              <m:t>𝑖𝑓</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𝑡h𝑒</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h𝑜𝑢𝑠𝑒h𝑜𝑙𝑑</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h𝑒𝑎𝑑</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𝑜𝑓</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𝑖𝑡h</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𝑜𝑏𝑠𝑒𝑟𝑣𝑎𝑡𝑖𝑜𝑛</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𝑖𝑠</m:t>
                            </m:r>
                            <m:r>
                              <a:rPr sz="1800" i="1">
                                <a:solidFill>
                                  <a:srgbClr val="000000"/>
                                </a:solidFill>
                                <a:latin typeface="Cambria Math" panose="02040503050406030204" pitchFamily="18" charset="0"/>
                              </a:rPr>
                              <m:t> </m:t>
                            </m:r>
                            <m:r>
                              <a:rPr sz="1800" i="1">
                                <a:solidFill>
                                  <a:srgbClr val="000000"/>
                                </a:solidFill>
                                <a:latin typeface="Cambria Math" panose="02040503050406030204" pitchFamily="18" charset="0"/>
                              </a:rPr>
                              <m:t>𝑀𝑎𝑙𝑒</m:t>
                            </m:r>
                            <m:r>
                              <a:rPr sz="1800" i="1">
                                <a:solidFill>
                                  <a:srgbClr val="000000"/>
                                </a:solidFill>
                                <a:latin typeface="Cambria Math" panose="02040503050406030204" pitchFamily="18" charset="0"/>
                              </a:rPr>
                              <m:t>,</m:t>
                            </m:r>
                          </m:e>
                          <m:e>
                            <m:r>
                              <a:rPr sz="1800" i="1">
                                <a:solidFill>
                                  <a:srgbClr val="000000"/>
                                </a:solidFill>
                                <a:latin typeface="Cambria Math" panose="02040503050406030204" pitchFamily="18" charset="0"/>
                              </a:rPr>
                              <m:t>0,         </m:t>
                            </m:r>
                            <m:r>
                              <a:rPr sz="1800" i="1">
                                <a:solidFill>
                                  <a:srgbClr val="000000"/>
                                </a:solidFill>
                                <a:latin typeface="Cambria Math" panose="02040503050406030204" pitchFamily="18" charset="0"/>
                              </a:rPr>
                              <m:t>𝑂𝑡h𝑒𝑟𝑤𝑖𝑠𝑒</m:t>
                            </m:r>
                            <m:r>
                              <a:rPr sz="1800" i="1">
                                <a:solidFill>
                                  <a:srgbClr val="000000"/>
                                </a:solidFill>
                                <a:latin typeface="Cambria Math" panose="02040503050406030204" pitchFamily="18" charset="0"/>
                              </a:rPr>
                              <m:t>                                                                               </m:t>
                            </m:r>
                          </m:e>
                        </m:eqArr>
                      </m:e>
                    </m:d>
                  </m:oMath>
                </a14:m>
                <a:endParaRPr>
                  <a:latin typeface="Tahoma"/>
                  <a:ea typeface="Tahoma"/>
                  <a:cs typeface="Tahoma"/>
                  <a:sym typeface="Tahoma"/>
                </a:endParaRPr>
              </a:p>
              <a:p>
                <a:pPr>
                  <a:lnSpc>
                    <a:spcPct val="150000"/>
                  </a:lnSpc>
                  <a:defRPr>
                    <a:latin typeface="Cambria Math"/>
                    <a:ea typeface="Cambria Math"/>
                    <a:cs typeface="Cambria Math"/>
                    <a:sym typeface="Cambria Math"/>
                  </a:defRPr>
                </a:pPr>
                <a14:m>
                  <m:oMath xmlns:m="http://schemas.openxmlformats.org/officeDocument/2006/math">
                    <m:sSub>
                      <m:sSubPr>
                        <m:ctrlPr>
                          <a:rPr sz="1800" i="1">
                            <a:solidFill>
                              <a:srgbClr val="262626"/>
                            </a:solidFill>
                            <a:latin typeface="Cambria Math" panose="02040503050406030204" pitchFamily="18" charset="0"/>
                          </a:rPr>
                        </m:ctrlPr>
                      </m:sSubPr>
                      <m:e>
                        <m:r>
                          <a:rPr sz="1800" i="1">
                            <a:solidFill>
                              <a:srgbClr val="262626"/>
                            </a:solidFill>
                            <a:latin typeface="Cambria Math" panose="02040503050406030204" pitchFamily="18" charset="0"/>
                          </a:rPr>
                          <m:t>𝐼</m:t>
                        </m:r>
                      </m:e>
                      <m:sub>
                        <m:r>
                          <a:rPr sz="1800" i="1">
                            <a:solidFill>
                              <a:srgbClr val="262626"/>
                            </a:solidFill>
                            <a:latin typeface="Cambria Math" panose="02040503050406030204" pitchFamily="18" charset="0"/>
                          </a:rPr>
                          <m:t>𝑆</m:t>
                        </m:r>
                      </m:sub>
                    </m:sSub>
                  </m:oMath>
                </a14:m>
                <a:r>
                  <a:rPr>
                    <a:latin typeface="Tahoma"/>
                    <a:ea typeface="Tahoma"/>
                    <a:cs typeface="Tahoma"/>
                    <a:sym typeface="Tahoma"/>
                  </a:rPr>
                  <a:t>(i) is an indicator function such that  </a:t>
                </a:r>
                <a14:m>
                  <m:oMath xmlns:m="http://schemas.openxmlformats.org/officeDocument/2006/math">
                    <m:sSub>
                      <m:sSubPr>
                        <m:ctrlPr>
                          <a:rPr sz="1700" i="1">
                            <a:solidFill>
                              <a:srgbClr val="262626"/>
                            </a:solidFill>
                            <a:latin typeface="Cambria Math" panose="02040503050406030204" pitchFamily="18" charset="0"/>
                          </a:rPr>
                        </m:ctrlPr>
                      </m:sSubPr>
                      <m:e>
                        <m:r>
                          <a:rPr sz="1700" i="1">
                            <a:solidFill>
                              <a:srgbClr val="262626"/>
                            </a:solidFill>
                            <a:latin typeface="Cambria Math" panose="02040503050406030204" pitchFamily="18" charset="0"/>
                          </a:rPr>
                          <m:t>𝐼</m:t>
                        </m:r>
                      </m:e>
                      <m:sub>
                        <m:r>
                          <a:rPr sz="1700" i="1">
                            <a:solidFill>
                              <a:srgbClr val="262626"/>
                            </a:solidFill>
                            <a:latin typeface="Cambria Math" panose="02040503050406030204" pitchFamily="18" charset="0"/>
                          </a:rPr>
                          <m:t>𝑆</m:t>
                        </m:r>
                      </m:sub>
                    </m:sSub>
                    <m:r>
                      <a:rPr sz="1700" i="1">
                        <a:solidFill>
                          <a:srgbClr val="262626"/>
                        </a:solidFill>
                        <a:latin typeface="Cambria Math" panose="02040503050406030204" pitchFamily="18" charset="0"/>
                      </a:rPr>
                      <m:t>(</m:t>
                    </m:r>
                    <m:r>
                      <a:rPr sz="1700" i="1">
                        <a:solidFill>
                          <a:srgbClr val="262626"/>
                        </a:solidFill>
                        <a:latin typeface="Cambria Math" panose="02040503050406030204" pitchFamily="18" charset="0"/>
                      </a:rPr>
                      <m:t>𝑖</m:t>
                    </m:r>
                    <m:r>
                      <a:rPr sz="1700" i="1">
                        <a:solidFill>
                          <a:srgbClr val="262626"/>
                        </a:solidFill>
                        <a:latin typeface="Cambria Math" panose="02040503050406030204" pitchFamily="18" charset="0"/>
                      </a:rPr>
                      <m:t>)=</m:t>
                    </m:r>
                    <m:d>
                      <m:dPr>
                        <m:begChr m:val="{"/>
                        <m:endChr m:val=""/>
                        <m:ctrlPr>
                          <a:rPr sz="1700" i="1">
                            <a:solidFill>
                              <a:srgbClr val="262626"/>
                            </a:solidFill>
                            <a:latin typeface="Cambria Math" panose="02040503050406030204" pitchFamily="18" charset="0"/>
                          </a:rPr>
                        </m:ctrlPr>
                      </m:dPr>
                      <m:e>
                        <m:eqArr>
                          <m:eqArrPr>
                            <m:ctrlPr>
                              <a:rPr sz="1700" i="1">
                                <a:solidFill>
                                  <a:srgbClr val="262626"/>
                                </a:solidFill>
                                <a:latin typeface="Cambria Math" panose="02040503050406030204" pitchFamily="18" charset="0"/>
                              </a:rPr>
                            </m:ctrlPr>
                          </m:eqArrPr>
                          <m:e>
                            <m:r>
                              <a:rPr sz="1700" i="1">
                                <a:solidFill>
                                  <a:srgbClr val="262626"/>
                                </a:solidFill>
                                <a:latin typeface="Cambria Math" panose="02040503050406030204" pitchFamily="18" charset="0"/>
                              </a:rPr>
                              <m:t>1,         </m:t>
                            </m:r>
                            <m:r>
                              <m:rPr>
                                <m:sty m:val="p"/>
                              </m:rPr>
                              <a:rPr sz="1700" i="1">
                                <a:solidFill>
                                  <a:srgbClr val="262626"/>
                                </a:solidFill>
                                <a:latin typeface="Cambria Math" panose="02040503050406030204" pitchFamily="18" charset="0"/>
                              </a:rPr>
                              <m:t>if</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the</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type</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of</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household</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of</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ith</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observation</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is</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Single</m:t>
                            </m:r>
                            <m:r>
                              <a:rPr sz="1700" i="1">
                                <a:solidFill>
                                  <a:srgbClr val="262626"/>
                                </a:solidFill>
                                <a:latin typeface="Cambria Math" panose="02040503050406030204" pitchFamily="18" charset="0"/>
                              </a:rPr>
                              <m:t> </m:t>
                            </m:r>
                            <m:r>
                              <m:rPr>
                                <m:sty m:val="p"/>
                              </m:rPr>
                              <a:rPr sz="1700" i="1">
                                <a:solidFill>
                                  <a:srgbClr val="262626"/>
                                </a:solidFill>
                                <a:latin typeface="Cambria Math" panose="02040503050406030204" pitchFamily="18" charset="0"/>
                              </a:rPr>
                              <m:t>Family</m:t>
                            </m:r>
                            <m:r>
                              <a:rPr sz="1700" i="1">
                                <a:solidFill>
                                  <a:srgbClr val="262626"/>
                                </a:solidFill>
                                <a:latin typeface="Cambria Math" panose="02040503050406030204" pitchFamily="18" charset="0"/>
                              </a:rPr>
                              <m:t>,</m:t>
                            </m:r>
                          </m:e>
                          <m:e>
                            <m:r>
                              <a:rPr sz="1700" i="1">
                                <a:solidFill>
                                  <a:srgbClr val="262626"/>
                                </a:solidFill>
                                <a:latin typeface="Cambria Math" panose="02040503050406030204" pitchFamily="18" charset="0"/>
                              </a:rPr>
                              <m:t>0,          </m:t>
                            </m:r>
                            <m:r>
                              <m:rPr>
                                <m:sty m:val="p"/>
                              </m:rPr>
                              <a:rPr sz="1700" i="1">
                                <a:solidFill>
                                  <a:srgbClr val="262626"/>
                                </a:solidFill>
                                <a:latin typeface="Cambria Math" panose="02040503050406030204" pitchFamily="18" charset="0"/>
                              </a:rPr>
                              <m:t>Otherwise</m:t>
                            </m:r>
                            <m:r>
                              <a:rPr sz="1700" i="1">
                                <a:solidFill>
                                  <a:srgbClr val="262626"/>
                                </a:solidFill>
                                <a:latin typeface="Cambria Math" panose="02040503050406030204" pitchFamily="18" charset="0"/>
                              </a:rPr>
                              <m:t>                                                                                              </m:t>
                            </m:r>
                          </m:e>
                        </m:eqArr>
                      </m:e>
                    </m:d>
                  </m:oMath>
                </a14:m>
                <a:endParaRPr sz="1400"/>
              </a:p>
            </p:txBody>
          </p:sp>
        </mc:Choice>
        <mc:Fallback xmlns="">
          <p:sp>
            <p:nvSpPr>
              <p:cNvPr id="387" name="文本框 8"/>
              <p:cNvSpPr txBox="1">
                <a:spLocks noRot="1" noChangeAspect="1" noMove="1" noResize="1" noEditPoints="1" noAdjustHandles="1" noChangeArrowheads="1" noChangeShapeType="1" noTextEdit="1"/>
              </p:cNvSpPr>
              <p:nvPr/>
            </p:nvSpPr>
            <p:spPr>
              <a:xfrm>
                <a:off x="302895" y="2291714"/>
                <a:ext cx="11713820" cy="4453908"/>
              </a:xfrm>
              <a:prstGeom prst="rect">
                <a:avLst/>
              </a:prstGeom>
              <a:blipFill>
                <a:blip r:embed="rId3"/>
                <a:stretch>
                  <a:fillRect l="-8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p:sp>
        <p:nvSpPr>
          <p:cNvPr id="388"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defRPr sz="2400" b="1">
                <a:solidFill>
                  <a:srgbClr val="404040"/>
                </a:solidFill>
              </a:defRPr>
            </a:lvl1pPr>
          </a:lstStyle>
          <a:p>
            <a:r>
              <a:t>Poisson Regression Model</a:t>
            </a:r>
          </a:p>
        </p:txBody>
      </p:sp>
      <p:grpSp>
        <p:nvGrpSpPr>
          <p:cNvPr id="391" name="组合 11"/>
          <p:cNvGrpSpPr/>
          <p:nvPr/>
        </p:nvGrpSpPr>
        <p:grpSpPr>
          <a:xfrm>
            <a:off x="11371898" y="5955505"/>
            <a:ext cx="839789" cy="514748"/>
            <a:chOff x="0" y="0"/>
            <a:chExt cx="839787" cy="514746"/>
          </a:xfrm>
        </p:grpSpPr>
        <p:sp>
          <p:nvSpPr>
            <p:cNvPr id="389"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90"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组合 12"/>
          <p:cNvGrpSpPr/>
          <p:nvPr/>
        </p:nvGrpSpPr>
        <p:grpSpPr>
          <a:xfrm>
            <a:off x="-24130" y="277971"/>
            <a:ext cx="839788" cy="514747"/>
            <a:chOff x="0" y="0"/>
            <a:chExt cx="839787" cy="514746"/>
          </a:xfrm>
        </p:grpSpPr>
        <p:sp>
          <p:nvSpPr>
            <p:cNvPr id="393"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94"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mc:AlternateContent xmlns:mc="http://schemas.openxmlformats.org/markup-compatibility/2006" xmlns:a14="http://schemas.microsoft.com/office/drawing/2010/main">
        <mc:Choice Requires="a14">
          <p:sp>
            <p:nvSpPr>
              <p:cNvPr id="396" name="文本框 1"/>
              <p:cNvSpPr txBox="1"/>
              <p:nvPr/>
            </p:nvSpPr>
            <p:spPr>
              <a:xfrm>
                <a:off x="302894" y="1569085"/>
                <a:ext cx="11581766" cy="87259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p>
                <a:pPr marL="285750" indent="-285750" algn="ctr">
                  <a:lnSpc>
                    <a:spcPct val="150000"/>
                  </a:lnSpc>
                  <a:defRPr sz="2000" b="1"/>
                </a:pPr>
                <a:r>
                  <a:t>log(</a:t>
                </a:r>
                <a14:m>
                  <m:oMath xmlns:m="http://schemas.openxmlformats.org/officeDocument/2006/math">
                    <m:sSub>
                      <m:sSubPr>
                        <m:ctrlPr>
                          <a:rPr sz="2550" i="1">
                            <a:solidFill>
                              <a:srgbClr val="000000"/>
                            </a:solidFill>
                            <a:latin typeface="Cambria Math" panose="02040503050406030204" pitchFamily="18" charset="0"/>
                          </a:rPr>
                        </m:ctrlPr>
                      </m:sSubPr>
                      <m:e>
                        <m:r>
                          <a:rPr sz="2550" i="1">
                            <a:solidFill>
                              <a:srgbClr val="000000"/>
                            </a:solidFill>
                            <a:latin typeface="Cambria Math" panose="02040503050406030204" pitchFamily="18" charset="0"/>
                          </a:rPr>
                          <m:t>𝛌</m:t>
                        </m:r>
                      </m:e>
                      <m:sub>
                        <m:r>
                          <a:rPr sz="2550" i="1">
                            <a:solidFill>
                              <a:srgbClr val="000000"/>
                            </a:solidFill>
                            <a:latin typeface="Cambria Math" panose="02040503050406030204" pitchFamily="18" charset="0"/>
                          </a:rPr>
                          <m:t>𝐢</m:t>
                        </m:r>
                      </m:sub>
                    </m:sSub>
                  </m:oMath>
                </a14:m>
                <a:r>
                  <a:t>)=</a:t>
                </a:r>
                <a14:m>
                  <m:oMath xmlns:m="http://schemas.openxmlformats.org/officeDocument/2006/math">
                    <m:r>
                      <a:rPr sz="2450" i="1">
                        <a:solidFill>
                          <a:srgbClr val="000000"/>
                        </a:solidFill>
                        <a:latin typeface="Cambria Math" panose="02040503050406030204" pitchFamily="18" charset="0"/>
                      </a:rPr>
                      <m:t>𝟏</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𝟒𝟑𝟏</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𝟎𝟎𝟑</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𝟏𝐢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𝟎𝟓𝟎</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𝟐𝐢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𝟎𝟎𝟑</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𝟑𝐢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𝟎𝟎𝟐</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𝐱</m:t>
                        </m:r>
                      </m:e>
                      <m:sub>
                        <m:r>
                          <a:rPr sz="2450" i="1">
                            <a:solidFill>
                              <a:srgbClr val="000000"/>
                            </a:solidFill>
                            <a:latin typeface="Cambria Math" panose="02040503050406030204" pitchFamily="18" charset="0"/>
                          </a:rPr>
                          <m:t>𝟒𝐢</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𝟎</m:t>
                    </m:r>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𝟐𝟐𝟏</m:t>
                    </m:r>
                    <m:sSub>
                      <m:sSubPr>
                        <m:ctrlPr>
                          <a:rPr sz="2450" i="1">
                            <a:solidFill>
                              <a:srgbClr val="000000"/>
                            </a:solidFill>
                            <a:latin typeface="Cambria Math" panose="02040503050406030204" pitchFamily="18" charset="0"/>
                          </a:rPr>
                        </m:ctrlPr>
                      </m:sSubPr>
                      <m:e>
                        <m:r>
                          <a:rPr sz="2450" i="1">
                            <a:solidFill>
                              <a:srgbClr val="000000"/>
                            </a:solidFill>
                            <a:latin typeface="Cambria Math" panose="02040503050406030204" pitchFamily="18" charset="0"/>
                          </a:rPr>
                          <m:t>𝐈</m:t>
                        </m:r>
                      </m:e>
                      <m:sub>
                        <m:r>
                          <a:rPr sz="2450" i="1">
                            <a:solidFill>
                              <a:srgbClr val="000000"/>
                            </a:solidFill>
                            <a:latin typeface="Cambria Math" panose="02040503050406030204" pitchFamily="18" charset="0"/>
                          </a:rPr>
                          <m:t>𝐌</m:t>
                        </m:r>
                      </m:sub>
                    </m:sSub>
                    <m:r>
                      <a:rPr sz="2450" i="1">
                        <a:solidFill>
                          <a:srgbClr val="000000"/>
                        </a:solidFill>
                        <a:latin typeface="Cambria Math" panose="02040503050406030204" pitchFamily="18" charset="0"/>
                      </a:rPr>
                      <m:t>(</m:t>
                    </m:r>
                    <m:r>
                      <a:rPr sz="2450" i="1">
                        <a:solidFill>
                          <a:srgbClr val="000000"/>
                        </a:solidFill>
                        <a:latin typeface="Cambria Math" panose="02040503050406030204" pitchFamily="18" charset="0"/>
                      </a:rPr>
                      <m:t>𝐢</m:t>
                    </m:r>
                    <m:r>
                      <a:rPr sz="2450" i="1">
                        <a:solidFill>
                          <a:srgbClr val="000000"/>
                        </a:solidFill>
                        <a:latin typeface="Cambria Math" panose="02040503050406030204" pitchFamily="18" charset="0"/>
                      </a:rPr>
                      <m:t>)</m:t>
                    </m:r>
                  </m:oMath>
                </a14:m>
                <a:endParaRPr>
                  <a:latin typeface="Cambria Math"/>
                  <a:ea typeface="Cambria Math"/>
                  <a:cs typeface="Cambria Math"/>
                  <a:sym typeface="Cambria Math"/>
                </a:endParaRPr>
              </a:p>
              <a:p>
                <a:pPr marL="285750" indent="-285750" algn="ctr">
                  <a:lnSpc>
                    <a:spcPct val="150000"/>
                  </a:lnSpc>
                  <a:defRPr sz="2000">
                    <a:latin typeface="Cambria Math"/>
                    <a:ea typeface="Cambria Math"/>
                    <a:cs typeface="Cambria Math"/>
                    <a:sym typeface="Cambria Math"/>
                  </a:defRPr>
                </a:pPr>
                <a14:m>
                  <m:oMath xmlns:m="http://schemas.openxmlformats.org/officeDocument/2006/math">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𝟎</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𝟑𝟒𝟖</m:t>
                    </m:r>
                    <m:sSub>
                      <m:sSubPr>
                        <m:ctrlPr>
                          <a:rPr sz="2100" i="1">
                            <a:solidFill>
                              <a:srgbClr val="000000"/>
                            </a:solidFill>
                            <a:latin typeface="Cambria Math" panose="02040503050406030204" pitchFamily="18" charset="0"/>
                          </a:rPr>
                        </m:ctrlPr>
                      </m:sSubPr>
                      <m:e>
                        <m:r>
                          <a:rPr sz="2100" i="1">
                            <a:solidFill>
                              <a:srgbClr val="000000"/>
                            </a:solidFill>
                            <a:latin typeface="Cambria Math" panose="02040503050406030204" pitchFamily="18" charset="0"/>
                          </a:rPr>
                          <m:t>𝐈</m:t>
                        </m:r>
                      </m:e>
                      <m:sub>
                        <m:r>
                          <a:rPr sz="2100" i="1">
                            <a:solidFill>
                              <a:srgbClr val="000000"/>
                            </a:solidFill>
                            <a:latin typeface="Cambria Math" panose="02040503050406030204" pitchFamily="18" charset="0"/>
                          </a:rPr>
                          <m:t>𝐒</m:t>
                        </m:r>
                      </m:sub>
                    </m:sSub>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𝐢</m:t>
                    </m:r>
                    <m:r>
                      <a:rPr sz="2100" i="1">
                        <a:solidFill>
                          <a:srgbClr val="000000"/>
                        </a:solidFill>
                        <a:latin typeface="Cambria Math" panose="02040503050406030204" pitchFamily="18" charset="0"/>
                      </a:rPr>
                      <m:t>)+  </m:t>
                    </m:r>
                    <m:sSub>
                      <m:sSubPr>
                        <m:ctrlPr>
                          <a:rPr sz="2100" i="1">
                            <a:solidFill>
                              <a:srgbClr val="000000"/>
                            </a:solidFill>
                            <a:latin typeface="Cambria Math" panose="02040503050406030204" pitchFamily="18" charset="0"/>
                          </a:rPr>
                        </m:ctrlPr>
                      </m:sSubPr>
                      <m:e>
                        <m:r>
                          <a:rPr sz="2100" i="1">
                            <a:solidFill>
                              <a:srgbClr val="000000"/>
                            </a:solidFill>
                            <a:latin typeface="Cambria Math" panose="02040503050406030204" pitchFamily="18" charset="0"/>
                          </a:rPr>
                          <m:t>𝛜</m:t>
                        </m:r>
                      </m:e>
                      <m:sub>
                        <m:r>
                          <a:rPr sz="2100" i="1">
                            <a:solidFill>
                              <a:srgbClr val="000000"/>
                            </a:solidFill>
                            <a:latin typeface="Cambria Math" panose="02040503050406030204" pitchFamily="18" charset="0"/>
                          </a:rPr>
                          <m:t>𝐢</m:t>
                        </m:r>
                      </m:sub>
                    </m:sSub>
                    <m:r>
                      <a:rPr sz="2100" i="1">
                        <a:solidFill>
                          <a:srgbClr val="000000"/>
                        </a:solidFill>
                        <a:latin typeface="Cambria Math" panose="02040503050406030204" pitchFamily="18" charset="0"/>
                      </a:rPr>
                      <m:t>,        </m:t>
                    </m:r>
                    <m:r>
                      <a:rPr sz="2100" i="1">
                        <a:solidFill>
                          <a:srgbClr val="000000"/>
                        </a:solidFill>
                        <a:latin typeface="Cambria Math" panose="02040503050406030204" pitchFamily="18" charset="0"/>
                      </a:rPr>
                      <m:t>𝛆</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𝐍</m:t>
                    </m:r>
                    <m:r>
                      <a:rPr sz="2100" i="1">
                        <a:solidFill>
                          <a:srgbClr val="000000"/>
                        </a:solidFill>
                        <a:latin typeface="Cambria Math" panose="02040503050406030204" pitchFamily="18" charset="0"/>
                      </a:rPr>
                      <m:t>(</m:t>
                    </m:r>
                    <m:r>
                      <a:rPr sz="2100" i="1">
                        <a:solidFill>
                          <a:srgbClr val="000000"/>
                        </a:solidFill>
                        <a:latin typeface="Cambria Math" panose="02040503050406030204" pitchFamily="18" charset="0"/>
                      </a:rPr>
                      <m:t>𝟎</m:t>
                    </m:r>
                    <m:r>
                      <a:rPr sz="2100" i="1">
                        <a:solidFill>
                          <a:srgbClr val="000000"/>
                        </a:solidFill>
                        <a:latin typeface="Cambria Math" panose="02040503050406030204" pitchFamily="18" charset="0"/>
                      </a:rPr>
                      <m:t>,</m:t>
                    </m:r>
                    <m:sSup>
                      <m:sSupPr>
                        <m:ctrlPr>
                          <a:rPr sz="2100" i="1">
                            <a:solidFill>
                              <a:srgbClr val="000000"/>
                            </a:solidFill>
                            <a:latin typeface="Cambria Math" panose="02040503050406030204" pitchFamily="18" charset="0"/>
                          </a:rPr>
                        </m:ctrlPr>
                      </m:sSupPr>
                      <m:e>
                        <m:r>
                          <a:rPr sz="2100" i="1">
                            <a:solidFill>
                              <a:srgbClr val="000000"/>
                            </a:solidFill>
                            <a:latin typeface="Cambria Math" panose="02040503050406030204" pitchFamily="18" charset="0"/>
                          </a:rPr>
                          <m:t>𝛔</m:t>
                        </m:r>
                      </m:e>
                      <m:sup>
                        <m:r>
                          <a:rPr sz="2100" i="1">
                            <a:solidFill>
                              <a:srgbClr val="000000"/>
                            </a:solidFill>
                            <a:latin typeface="Cambria Math" panose="02040503050406030204" pitchFamily="18" charset="0"/>
                          </a:rPr>
                          <m:t>𝟐</m:t>
                        </m:r>
                      </m:sup>
                    </m:sSup>
                    <m:r>
                      <a:rPr sz="2100" i="1">
                        <a:solidFill>
                          <a:srgbClr val="000000"/>
                        </a:solidFill>
                        <a:latin typeface="Cambria Math" panose="02040503050406030204" pitchFamily="18" charset="0"/>
                      </a:rPr>
                      <m:t>)</m:t>
                    </m:r>
                  </m:oMath>
                </a14:m>
                <a:endParaRPr>
                  <a:latin typeface="Cambria Math"/>
                  <a:ea typeface="Cambria Math"/>
                  <a:cs typeface="Cambria Math"/>
                  <a:sym typeface="Cambria Math"/>
                </a:endParaRPr>
              </a:p>
            </p:txBody>
          </p:sp>
        </mc:Choice>
        <mc:Fallback xmlns="">
          <p:sp>
            <p:nvSpPr>
              <p:cNvPr id="396" name="文本框 1"/>
              <p:cNvSpPr txBox="1">
                <a:spLocks noRot="1" noChangeAspect="1" noMove="1" noResize="1" noEditPoints="1" noAdjustHandles="1" noChangeArrowheads="1" noChangeShapeType="1" noTextEdit="1"/>
              </p:cNvSpPr>
              <p:nvPr/>
            </p:nvSpPr>
            <p:spPr>
              <a:xfrm>
                <a:off x="302894" y="1569085"/>
                <a:ext cx="11581766" cy="872590"/>
              </a:xfrm>
              <a:prstGeom prst="rect">
                <a:avLst/>
              </a:prstGeom>
              <a:blipFill>
                <a:blip r:embed="rId2"/>
                <a:stretch>
                  <a:fillRect b="-361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7" name="文本框 8"/>
              <p:cNvSpPr txBox="1"/>
              <p:nvPr/>
            </p:nvSpPr>
            <p:spPr>
              <a:xfrm>
                <a:off x="462160" y="3265776"/>
                <a:ext cx="11592560" cy="209876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p>
                <a:pPr marL="285750" indent="-285750">
                  <a:lnSpc>
                    <a:spcPct val="150000"/>
                  </a:lnSpc>
                  <a:defRPr>
                    <a:solidFill>
                      <a:srgbClr val="262626"/>
                    </a:solidFill>
                    <a:latin typeface="Tahoma"/>
                    <a:ea typeface="Tahoma"/>
                    <a:cs typeface="Tahoma"/>
                    <a:sym typeface="Tahoma"/>
                  </a:defRPr>
                </a:pPr>
                <a:r>
                  <a:t>Total Household Income (</a:t>
                </a:r>
                <a14:m>
                  <m:oMath xmlns:m="http://schemas.openxmlformats.org/officeDocument/2006/math">
                    <m:sSub>
                      <m:sSubPr>
                        <m:ctrlPr>
                          <a:rPr sz="2000" i="1">
                            <a:solidFill>
                              <a:srgbClr val="262626"/>
                            </a:solidFill>
                            <a:latin typeface="Cambria Math" panose="02040503050406030204" pitchFamily="18" charset="0"/>
                          </a:rPr>
                        </m:ctrlPr>
                      </m:sSubPr>
                      <m:e>
                        <m:r>
                          <m:rPr>
                            <m:sty m:val="p"/>
                          </m:rPr>
                          <a:rPr sz="2000" i="1">
                            <a:solidFill>
                              <a:srgbClr val="262626"/>
                            </a:solidFill>
                            <a:latin typeface="Cambria Math" panose="02040503050406030204" pitchFamily="18" charset="0"/>
                          </a:rPr>
                          <m:t>x</m:t>
                        </m:r>
                      </m:e>
                      <m:sub>
                        <m:r>
                          <a:rPr sz="2000" i="1">
                            <a:solidFill>
                              <a:srgbClr val="262626"/>
                            </a:solidFill>
                            <a:latin typeface="Cambria Math" panose="02040503050406030204" pitchFamily="18" charset="0"/>
                          </a:rPr>
                          <m:t>1</m:t>
                        </m:r>
                      </m:sub>
                    </m:sSub>
                  </m:oMath>
                </a14:m>
                <a:r>
                  <a:t>), Household Head’s Age(</a:t>
                </a:r>
                <a14:m>
                  <m:oMath xmlns:m="http://schemas.openxmlformats.org/officeDocument/2006/math">
                    <m:sSub>
                      <m:sSubPr>
                        <m:ctrlPr>
                          <a:rPr sz="1950" i="1">
                            <a:solidFill>
                              <a:srgbClr val="262626"/>
                            </a:solidFill>
                            <a:latin typeface="Cambria Math" panose="02040503050406030204" pitchFamily="18" charset="0"/>
                          </a:rPr>
                        </m:ctrlPr>
                      </m:sSubPr>
                      <m:e>
                        <m:r>
                          <m:rPr>
                            <m:sty m:val="p"/>
                          </m:rPr>
                          <a:rPr sz="1950" i="1">
                            <a:solidFill>
                              <a:srgbClr val="262626"/>
                            </a:solidFill>
                            <a:latin typeface="Cambria Math" panose="02040503050406030204" pitchFamily="18" charset="0"/>
                          </a:rPr>
                          <m:t>x</m:t>
                        </m:r>
                      </m:e>
                      <m:sub>
                        <m:r>
                          <a:rPr sz="1950" i="1">
                            <a:solidFill>
                              <a:srgbClr val="262626"/>
                            </a:solidFill>
                            <a:latin typeface="Cambria Math" panose="02040503050406030204" pitchFamily="18" charset="0"/>
                          </a:rPr>
                          <m:t>3</m:t>
                        </m:r>
                      </m:sub>
                    </m:sSub>
                  </m:oMath>
                </a14:m>
                <a:r>
                  <a:t>), Age of the House (</a:t>
                </a:r>
                <a14:m>
                  <m:oMath xmlns:m="http://schemas.openxmlformats.org/officeDocument/2006/math">
                    <m:sSub>
                      <m:sSubPr>
                        <m:ctrlPr>
                          <a:rPr sz="1850" i="1">
                            <a:solidFill>
                              <a:srgbClr val="262626"/>
                            </a:solidFill>
                            <a:latin typeface="Cambria Math" panose="02040503050406030204" pitchFamily="18" charset="0"/>
                          </a:rPr>
                        </m:ctrlPr>
                      </m:sSubPr>
                      <m:e>
                        <m:r>
                          <m:rPr>
                            <m:sty m:val="p"/>
                          </m:rPr>
                          <a:rPr sz="1850" i="1">
                            <a:solidFill>
                              <a:srgbClr val="262626"/>
                            </a:solidFill>
                            <a:latin typeface="Cambria Math" panose="02040503050406030204" pitchFamily="18" charset="0"/>
                          </a:rPr>
                          <m:t>x</m:t>
                        </m:r>
                      </m:e>
                      <m:sub>
                        <m:r>
                          <a:rPr sz="1850" i="1">
                            <a:solidFill>
                              <a:srgbClr val="262626"/>
                            </a:solidFill>
                            <a:latin typeface="Cambria Math" panose="02040503050406030204" pitchFamily="18" charset="0"/>
                          </a:rPr>
                          <m:t>4</m:t>
                        </m:r>
                      </m:sub>
                    </m:sSub>
                  </m:oMath>
                </a14:m>
                <a:r>
                  <a:t>) and a Single Family Household (</a:t>
                </a:r>
                <a14:m>
                  <m:oMath xmlns:m="http://schemas.openxmlformats.org/officeDocument/2006/math">
                    <m:sSub>
                      <m:sSubPr>
                        <m:ctrlPr>
                          <a:rPr sz="1950" i="1">
                            <a:solidFill>
                              <a:srgbClr val="262626"/>
                            </a:solidFill>
                            <a:latin typeface="Cambria Math" panose="02040503050406030204" pitchFamily="18" charset="0"/>
                          </a:rPr>
                        </m:ctrlPr>
                      </m:sSubPr>
                      <m:e>
                        <m:r>
                          <m:rPr>
                            <m:sty m:val="p"/>
                          </m:rPr>
                          <a:rPr sz="1950" i="1">
                            <a:solidFill>
                              <a:srgbClr val="262626"/>
                            </a:solidFill>
                            <a:latin typeface="Cambria Math" panose="02040503050406030204" pitchFamily="18" charset="0"/>
                          </a:rPr>
                          <m:t>I</m:t>
                        </m:r>
                      </m:e>
                      <m:sub>
                        <m:r>
                          <m:rPr>
                            <m:sty m:val="p"/>
                          </m:rPr>
                          <a:rPr sz="1950" i="1">
                            <a:solidFill>
                              <a:srgbClr val="262626"/>
                            </a:solidFill>
                            <a:latin typeface="Cambria Math" panose="02040503050406030204" pitchFamily="18" charset="0"/>
                          </a:rPr>
                          <m:t>S</m:t>
                        </m:r>
                      </m:sub>
                    </m:sSub>
                  </m:oMath>
                </a14:m>
                <a:r>
                  <a:t>) have a negative effect on the size of a household.</a:t>
                </a:r>
              </a:p>
              <a:p>
                <a:pPr marL="0" indent="0">
                  <a:lnSpc>
                    <a:spcPct val="150000"/>
                  </a:lnSpc>
                  <a:buSzTx/>
                  <a:buFontTx/>
                  <a:buNone/>
                  <a:defRPr>
                    <a:solidFill>
                      <a:srgbClr val="262626"/>
                    </a:solidFill>
                    <a:latin typeface="Tahoma"/>
                    <a:ea typeface="Tahoma"/>
                    <a:cs typeface="Tahoma"/>
                    <a:sym typeface="Tahoma"/>
                  </a:defRPr>
                </a:pPr>
                <a:endParaRPr/>
              </a:p>
              <a:p>
                <a:pPr marL="285750" indent="-285750">
                  <a:lnSpc>
                    <a:spcPct val="150000"/>
                  </a:lnSpc>
                  <a:defRPr>
                    <a:solidFill>
                      <a:srgbClr val="262626"/>
                    </a:solidFill>
                    <a:latin typeface="Tahoma"/>
                    <a:ea typeface="Tahoma"/>
                    <a:cs typeface="Tahoma"/>
                    <a:sym typeface="Tahoma"/>
                  </a:defRPr>
                </a:pPr>
                <a:r>
                  <a:t>Total Food Expenditure (</a:t>
                </a:r>
                <a14:m>
                  <m:oMath xmlns:m="http://schemas.openxmlformats.org/officeDocument/2006/math">
                    <m:sSub>
                      <m:sSubPr>
                        <m:ctrlPr>
                          <a:rPr sz="1850" i="1">
                            <a:solidFill>
                              <a:srgbClr val="262626"/>
                            </a:solidFill>
                            <a:latin typeface="Cambria Math" panose="02040503050406030204" pitchFamily="18" charset="0"/>
                          </a:rPr>
                        </m:ctrlPr>
                      </m:sSubPr>
                      <m:e>
                        <m:r>
                          <m:rPr>
                            <m:sty m:val="p"/>
                          </m:rPr>
                          <a:rPr sz="1850" i="1">
                            <a:solidFill>
                              <a:srgbClr val="262626"/>
                            </a:solidFill>
                            <a:latin typeface="Cambria Math" panose="02040503050406030204" pitchFamily="18" charset="0"/>
                          </a:rPr>
                          <m:t>x</m:t>
                        </m:r>
                      </m:e>
                      <m:sub>
                        <m:r>
                          <a:rPr sz="1850" i="1">
                            <a:solidFill>
                              <a:srgbClr val="262626"/>
                            </a:solidFill>
                            <a:latin typeface="Cambria Math" panose="02040503050406030204" pitchFamily="18" charset="0"/>
                          </a:rPr>
                          <m:t>2</m:t>
                        </m:r>
                      </m:sub>
                    </m:sSub>
                  </m:oMath>
                </a14:m>
                <a:r>
                  <a:t>) and a Male Head of Household (</a:t>
                </a:r>
                <a14:m>
                  <m:oMath xmlns:m="http://schemas.openxmlformats.org/officeDocument/2006/math">
                    <m:sSub>
                      <m:sSubPr>
                        <m:ctrlPr>
                          <a:rPr sz="1850" i="1">
                            <a:solidFill>
                              <a:srgbClr val="262626"/>
                            </a:solidFill>
                            <a:latin typeface="Cambria Math" panose="02040503050406030204" pitchFamily="18" charset="0"/>
                          </a:rPr>
                        </m:ctrlPr>
                      </m:sSubPr>
                      <m:e>
                        <m:r>
                          <m:rPr>
                            <m:sty m:val="p"/>
                          </m:rPr>
                          <a:rPr sz="1850" i="1">
                            <a:solidFill>
                              <a:srgbClr val="262626"/>
                            </a:solidFill>
                            <a:latin typeface="Cambria Math" panose="02040503050406030204" pitchFamily="18" charset="0"/>
                          </a:rPr>
                          <m:t>I</m:t>
                        </m:r>
                      </m:e>
                      <m:sub>
                        <m:r>
                          <m:rPr>
                            <m:sty m:val="p"/>
                          </m:rPr>
                          <a:rPr sz="1850" i="1">
                            <a:solidFill>
                              <a:srgbClr val="262626"/>
                            </a:solidFill>
                            <a:latin typeface="Cambria Math" panose="02040503050406030204" pitchFamily="18" charset="0"/>
                          </a:rPr>
                          <m:t>M</m:t>
                        </m:r>
                      </m:sub>
                    </m:sSub>
                  </m:oMath>
                </a14:m>
                <a:r>
                  <a:t>) have a positive effect on the size of a household.</a:t>
                </a:r>
              </a:p>
            </p:txBody>
          </p:sp>
        </mc:Choice>
        <mc:Fallback xmlns="">
          <p:sp>
            <p:nvSpPr>
              <p:cNvPr id="397" name="文本框 8"/>
              <p:cNvSpPr txBox="1">
                <a:spLocks noRot="1" noChangeAspect="1" noMove="1" noResize="1" noEditPoints="1" noAdjustHandles="1" noChangeArrowheads="1" noChangeShapeType="1" noTextEdit="1"/>
              </p:cNvSpPr>
              <p:nvPr/>
            </p:nvSpPr>
            <p:spPr>
              <a:xfrm>
                <a:off x="462160" y="3265776"/>
                <a:ext cx="11592560" cy="2098762"/>
              </a:xfrm>
              <a:prstGeom prst="rect">
                <a:avLst/>
              </a:prstGeom>
              <a:blipFill>
                <a:blip r:embed="rId3"/>
                <a:stretch>
                  <a:fillRect l="-736" b="-755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p:sp>
        <p:nvSpPr>
          <p:cNvPr id="398"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Poisson Regression Model</a:t>
            </a:r>
            <a:endParaRPr lang="en-US" dirty="0"/>
          </a:p>
        </p:txBody>
      </p:sp>
      <p:grpSp>
        <p:nvGrpSpPr>
          <p:cNvPr id="401" name="组合 11"/>
          <p:cNvGrpSpPr/>
          <p:nvPr/>
        </p:nvGrpSpPr>
        <p:grpSpPr>
          <a:xfrm>
            <a:off x="11371898" y="5955505"/>
            <a:ext cx="839789" cy="514748"/>
            <a:chOff x="0" y="0"/>
            <a:chExt cx="839787" cy="514746"/>
          </a:xfrm>
        </p:grpSpPr>
        <p:sp>
          <p:nvSpPr>
            <p:cNvPr id="399"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00"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矩形 13"/>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404" name="圆角矩形 12"/>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408" name="文本框 29"/>
          <p:cNvSpPr txBox="1"/>
          <p:nvPr/>
        </p:nvSpPr>
        <p:spPr>
          <a:xfrm>
            <a:off x="2620881" y="2397097"/>
            <a:ext cx="162427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257300" indent="-1257300" algn="ctr">
              <a:defRPr sz="8800">
                <a:solidFill>
                  <a:srgbClr val="404040"/>
                </a:solidFill>
                <a:latin typeface="FuturaBookC"/>
                <a:ea typeface="FuturaBookC"/>
                <a:cs typeface="FuturaBookC"/>
                <a:sym typeface="FuturaBookC"/>
              </a:defRPr>
            </a:lvl1pPr>
          </a:lstStyle>
          <a:p>
            <a:pPr marL="0" indent="0">
              <a:buNone/>
            </a:pPr>
            <a:r>
              <a:rPr dirty="0"/>
              <a:t>05</a:t>
            </a:r>
            <a:endParaRPr lang="en-US" dirty="0"/>
          </a:p>
        </p:txBody>
      </p:sp>
      <p:sp>
        <p:nvSpPr>
          <p:cNvPr id="409" name="文本框 31"/>
          <p:cNvSpPr txBox="1"/>
          <p:nvPr/>
        </p:nvSpPr>
        <p:spPr>
          <a:xfrm>
            <a:off x="5240334" y="2229332"/>
            <a:ext cx="3640427" cy="211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marL="0" indent="0">
              <a:buNone/>
              <a:defRPr sz="4400" b="1">
                <a:solidFill>
                  <a:srgbClr val="404040"/>
                </a:solidFill>
              </a:defRPr>
            </a:pPr>
            <a:r>
              <a:rPr lang="en-US" dirty="0"/>
              <a:t>Conclusions </a:t>
            </a:r>
            <a:endParaRPr lang="en-US"/>
          </a:p>
          <a:p>
            <a:pPr marL="0" indent="0" algn="ctr">
              <a:buNone/>
              <a:defRPr sz="4400" b="1">
                <a:solidFill>
                  <a:srgbClr val="404040"/>
                </a:solidFill>
              </a:defRPr>
            </a:pPr>
            <a:r>
              <a:rPr dirty="0"/>
              <a:t>and</a:t>
            </a:r>
          </a:p>
          <a:p>
            <a:pPr marL="0" indent="0">
              <a:buNone/>
              <a:defRPr sz="4400" b="1">
                <a:solidFill>
                  <a:srgbClr val="404040"/>
                </a:solidFill>
              </a:defRPr>
            </a:pPr>
            <a:r>
              <a:rPr dirty="0"/>
              <a:t>Future Work</a:t>
            </a:r>
          </a:p>
        </p:txBody>
      </p:sp>
      <p:sp>
        <p:nvSpPr>
          <p:cNvPr id="410" name="直接连接符 1"/>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411"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412" name="直接连接符 2"/>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413" name="直接连接符 5"/>
          <p:cNvSpPr/>
          <p:nvPr/>
        </p:nvSpPr>
        <p:spPr>
          <a:xfrm>
            <a:off x="1205865" y="4931409"/>
            <a:ext cx="4445" cy="950596"/>
          </a:xfrm>
          <a:prstGeom prst="line">
            <a:avLst/>
          </a:prstGeom>
          <a:ln w="6350">
            <a:solidFill>
              <a:srgbClr val="000000"/>
            </a:solidFill>
            <a:miter/>
          </a:ln>
        </p:spPr>
        <p:txBody>
          <a:bodyPr lIns="0" tIns="0" rIns="0" bIns="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7" name="组合 12"/>
          <p:cNvGrpSpPr/>
          <p:nvPr/>
        </p:nvGrpSpPr>
        <p:grpSpPr>
          <a:xfrm>
            <a:off x="-24130" y="277971"/>
            <a:ext cx="839788" cy="514747"/>
            <a:chOff x="0" y="0"/>
            <a:chExt cx="839787" cy="514746"/>
          </a:xfrm>
        </p:grpSpPr>
        <p:sp>
          <p:nvSpPr>
            <p:cNvPr id="415"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16"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418" name="文本框 45"/>
          <p:cNvSpPr txBox="1"/>
          <p:nvPr/>
        </p:nvSpPr>
        <p:spPr>
          <a:xfrm>
            <a:off x="991780" y="998528"/>
            <a:ext cx="9921876" cy="5022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marL="0" indent="0">
              <a:lnSpc>
                <a:spcPct val="150000"/>
              </a:lnSpc>
              <a:buSzTx/>
              <a:buNone/>
              <a:defRPr sz="2400" b="1"/>
            </a:pPr>
            <a:r>
              <a:rPr dirty="0"/>
              <a:t>Combining the p-values and confidence intervals, we conclude the following variables </a:t>
            </a:r>
            <a:r>
              <a:rPr lang="en-GB" dirty="0"/>
              <a:t>significantly influence</a:t>
            </a:r>
            <a:r>
              <a:rPr dirty="0"/>
              <a:t> the number of members in a household:</a:t>
            </a:r>
          </a:p>
          <a:p>
            <a:pPr marL="240030" indent="-240030">
              <a:lnSpc>
                <a:spcPct val="150000"/>
              </a:lnSpc>
              <a:buFontTx/>
              <a:defRPr sz="2400" b="1"/>
            </a:pPr>
            <a:r>
              <a:rPr dirty="0"/>
              <a:t>Total Household Income</a:t>
            </a:r>
          </a:p>
          <a:p>
            <a:pPr marL="240030" indent="-240030">
              <a:lnSpc>
                <a:spcPct val="150000"/>
              </a:lnSpc>
              <a:buFontTx/>
              <a:defRPr sz="2400" b="1"/>
            </a:pPr>
            <a:r>
              <a:rPr dirty="0"/>
              <a:t>Total Food Expenditure</a:t>
            </a:r>
          </a:p>
          <a:p>
            <a:pPr marL="240030" indent="-240030">
              <a:lnSpc>
                <a:spcPct val="150000"/>
              </a:lnSpc>
              <a:buFontTx/>
              <a:defRPr sz="2400" b="1"/>
            </a:pPr>
            <a:r>
              <a:rPr dirty="0"/>
              <a:t>Head of Household Age</a:t>
            </a:r>
          </a:p>
          <a:p>
            <a:pPr marL="240030" indent="-240030">
              <a:lnSpc>
                <a:spcPct val="150000"/>
              </a:lnSpc>
              <a:buFontTx/>
              <a:defRPr sz="2400" b="1"/>
            </a:pPr>
            <a:r>
              <a:rPr dirty="0"/>
              <a:t>Head of Household Sex</a:t>
            </a:r>
          </a:p>
          <a:p>
            <a:pPr marL="240030" indent="-240030">
              <a:lnSpc>
                <a:spcPct val="150000"/>
              </a:lnSpc>
              <a:buFontTx/>
              <a:defRPr sz="2400" b="1"/>
            </a:pPr>
            <a:r>
              <a:rPr dirty="0"/>
              <a:t>Age of the House</a:t>
            </a:r>
          </a:p>
          <a:p>
            <a:pPr marL="240030" indent="-240030">
              <a:lnSpc>
                <a:spcPct val="150000"/>
              </a:lnSpc>
              <a:buFontTx/>
              <a:defRPr sz="2400" b="1"/>
            </a:pPr>
            <a:r>
              <a:rPr dirty="0"/>
              <a:t>Single or Extended Family Household</a:t>
            </a:r>
          </a:p>
        </p:txBody>
      </p:sp>
      <p:sp>
        <p:nvSpPr>
          <p:cNvPr id="419"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Conclusion</a:t>
            </a:r>
            <a:endParaRPr lang="en-US" dirty="0"/>
          </a:p>
        </p:txBody>
      </p:sp>
      <p:grpSp>
        <p:nvGrpSpPr>
          <p:cNvPr id="422" name="组合 11"/>
          <p:cNvGrpSpPr/>
          <p:nvPr/>
        </p:nvGrpSpPr>
        <p:grpSpPr>
          <a:xfrm>
            <a:off x="11371898" y="5955505"/>
            <a:ext cx="839789" cy="514748"/>
            <a:chOff x="0" y="0"/>
            <a:chExt cx="839787" cy="514746"/>
          </a:xfrm>
        </p:grpSpPr>
        <p:sp>
          <p:nvSpPr>
            <p:cNvPr id="420"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21"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6" name="组合 12"/>
          <p:cNvGrpSpPr/>
          <p:nvPr/>
        </p:nvGrpSpPr>
        <p:grpSpPr>
          <a:xfrm>
            <a:off x="-24130" y="277971"/>
            <a:ext cx="839788" cy="514747"/>
            <a:chOff x="0" y="0"/>
            <a:chExt cx="839787" cy="514746"/>
          </a:xfrm>
        </p:grpSpPr>
        <p:sp>
          <p:nvSpPr>
            <p:cNvPr id="424"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25"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427" name="文本框 1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Future Work</a:t>
            </a:r>
            <a:endParaRPr lang="en-US" dirty="0"/>
          </a:p>
        </p:txBody>
      </p:sp>
      <p:grpSp>
        <p:nvGrpSpPr>
          <p:cNvPr id="430" name="组合 11"/>
          <p:cNvGrpSpPr/>
          <p:nvPr/>
        </p:nvGrpSpPr>
        <p:grpSpPr>
          <a:xfrm>
            <a:off x="11371898" y="5955505"/>
            <a:ext cx="839789" cy="514748"/>
            <a:chOff x="0" y="0"/>
            <a:chExt cx="839787" cy="514746"/>
          </a:xfrm>
        </p:grpSpPr>
        <p:sp>
          <p:nvSpPr>
            <p:cNvPr id="428"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2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431" name="文本框 15"/>
          <p:cNvSpPr txBox="1"/>
          <p:nvPr/>
        </p:nvSpPr>
        <p:spPr>
          <a:xfrm>
            <a:off x="1082958" y="1873139"/>
            <a:ext cx="9921876" cy="3221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50000"/>
              </a:lnSpc>
              <a:defRPr sz="2400" b="1"/>
            </a:pPr>
            <a:r>
              <a:t>Correlation between explanatory variables suggest that there may be multicollinearity present.</a:t>
            </a:r>
          </a:p>
          <a:p>
            <a:pPr marL="342900" indent="-342900">
              <a:lnSpc>
                <a:spcPct val="150000"/>
              </a:lnSpc>
              <a:defRPr sz="2400" b="1"/>
            </a:pPr>
            <a:r>
              <a:t>Detect multicollinearity and removing related variables could improve our model.</a:t>
            </a:r>
          </a:p>
          <a:p>
            <a:pPr marL="342900" indent="-342900">
              <a:lnSpc>
                <a:spcPct val="150000"/>
              </a:lnSpc>
              <a:defRPr sz="2400" b="1"/>
            </a:pPr>
            <a:r>
              <a:t>Including interactions between explanatory variables may also improve the 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矩形 8"/>
          <p:cNvSpPr/>
          <p:nvPr/>
        </p:nvSpPr>
        <p:spPr>
          <a:xfrm>
            <a:off x="0" y="2027"/>
            <a:ext cx="12192000" cy="3429636"/>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434" name="圆角矩形 10"/>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435" name="直接连接符 52"/>
          <p:cNvSpPr/>
          <p:nvPr/>
        </p:nvSpPr>
        <p:spPr>
          <a:xfrm>
            <a:off x="10572102" y="1052119"/>
            <a:ext cx="491887" cy="1"/>
          </a:xfrm>
          <a:prstGeom prst="line">
            <a:avLst/>
          </a:prstGeom>
          <a:ln w="6350">
            <a:solidFill>
              <a:srgbClr val="000000"/>
            </a:solidFill>
            <a:miter/>
          </a:ln>
        </p:spPr>
        <p:txBody>
          <a:bodyPr lIns="0" tIns="0" rIns="0" bIns="0"/>
          <a:lstStyle/>
          <a:p>
            <a:endParaRPr/>
          </a:p>
        </p:txBody>
      </p:sp>
      <p:sp>
        <p:nvSpPr>
          <p:cNvPr id="436" name="直接连接符 53"/>
          <p:cNvSpPr/>
          <p:nvPr/>
        </p:nvSpPr>
        <p:spPr>
          <a:xfrm>
            <a:off x="10964781" y="905349"/>
            <a:ext cx="4446" cy="950596"/>
          </a:xfrm>
          <a:prstGeom prst="line">
            <a:avLst/>
          </a:prstGeom>
          <a:ln w="6350">
            <a:solidFill>
              <a:srgbClr val="000000"/>
            </a:solidFill>
            <a:miter/>
          </a:ln>
        </p:spPr>
        <p:txBody>
          <a:bodyPr lIns="0" tIns="0" rIns="0" bIns="0"/>
          <a:lstStyle/>
          <a:p>
            <a:endParaRPr/>
          </a:p>
        </p:txBody>
      </p:sp>
      <p:sp>
        <p:nvSpPr>
          <p:cNvPr id="437" name="直接连接符 1"/>
          <p:cNvSpPr/>
          <p:nvPr/>
        </p:nvSpPr>
        <p:spPr>
          <a:xfrm>
            <a:off x="1068693" y="5669203"/>
            <a:ext cx="491887" cy="1"/>
          </a:xfrm>
          <a:prstGeom prst="line">
            <a:avLst/>
          </a:prstGeom>
          <a:ln w="6350">
            <a:solidFill>
              <a:srgbClr val="000000"/>
            </a:solidFill>
            <a:miter/>
          </a:ln>
        </p:spPr>
        <p:txBody>
          <a:bodyPr lIns="0" tIns="0" rIns="0" bIns="0"/>
          <a:lstStyle/>
          <a:p>
            <a:endParaRPr/>
          </a:p>
        </p:txBody>
      </p:sp>
      <p:sp>
        <p:nvSpPr>
          <p:cNvPr id="438" name="直接连接符 2"/>
          <p:cNvSpPr/>
          <p:nvPr/>
        </p:nvSpPr>
        <p:spPr>
          <a:xfrm>
            <a:off x="1232137" y="4962363"/>
            <a:ext cx="4446" cy="950597"/>
          </a:xfrm>
          <a:prstGeom prst="line">
            <a:avLst/>
          </a:prstGeom>
          <a:ln w="6350">
            <a:solidFill>
              <a:srgbClr val="000000"/>
            </a:solidFill>
            <a:miter/>
          </a:ln>
        </p:spPr>
        <p:txBody>
          <a:bodyPr lIns="0" tIns="0" rIns="0" bIns="0"/>
          <a:lstStyle/>
          <a:p>
            <a:endParaRPr/>
          </a:p>
        </p:txBody>
      </p:sp>
      <p:sp>
        <p:nvSpPr>
          <p:cNvPr id="439" name="文本框 20"/>
          <p:cNvSpPr txBox="1"/>
          <p:nvPr/>
        </p:nvSpPr>
        <p:spPr>
          <a:xfrm>
            <a:off x="3142631" y="3076182"/>
            <a:ext cx="5906737" cy="1310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0" indent="0" algn="ctr">
              <a:buSzTx/>
              <a:buNone/>
              <a:defRPr sz="4000" b="1">
                <a:solidFill>
                  <a:srgbClr val="595959"/>
                </a:solidFill>
              </a:defRPr>
            </a:lvl1pPr>
          </a:lstStyle>
          <a:p>
            <a:r>
              <a:t>Thank You For Watching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3"/>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133" name="圆角矩形 8"/>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137" name="文本框 29"/>
          <p:cNvSpPr txBox="1"/>
          <p:nvPr/>
        </p:nvSpPr>
        <p:spPr>
          <a:xfrm>
            <a:off x="3415445" y="2423147"/>
            <a:ext cx="162427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257300" indent="-1257300" algn="ctr">
              <a:defRPr sz="8800">
                <a:solidFill>
                  <a:srgbClr val="404040"/>
                </a:solidFill>
                <a:latin typeface="FuturaBookC"/>
                <a:ea typeface="FuturaBookC"/>
                <a:cs typeface="FuturaBookC"/>
                <a:sym typeface="FuturaBookC"/>
              </a:defRPr>
            </a:lvl1pPr>
          </a:lstStyle>
          <a:p>
            <a:pPr marL="0" indent="0">
              <a:buNone/>
            </a:pPr>
            <a:r>
              <a:rPr dirty="0"/>
              <a:t>01</a:t>
            </a:r>
            <a:endParaRPr lang="en-US" dirty="0"/>
          </a:p>
        </p:txBody>
      </p:sp>
      <p:sp>
        <p:nvSpPr>
          <p:cNvPr id="138" name="文本框 31"/>
          <p:cNvSpPr txBox="1"/>
          <p:nvPr/>
        </p:nvSpPr>
        <p:spPr>
          <a:xfrm>
            <a:off x="5338955" y="2766994"/>
            <a:ext cx="4330786"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628650" indent="-628650" algn="ctr">
              <a:defRPr sz="4400" b="1">
                <a:solidFill>
                  <a:srgbClr val="404040"/>
                </a:solidFill>
              </a:defRPr>
            </a:lvl1pPr>
          </a:lstStyle>
          <a:p>
            <a:pPr marL="0" indent="0">
              <a:buNone/>
            </a:pPr>
            <a:r>
              <a:rPr dirty="0"/>
              <a:t>Introduction</a:t>
            </a:r>
          </a:p>
        </p:txBody>
      </p:sp>
      <p:sp>
        <p:nvSpPr>
          <p:cNvPr id="139" name="直接连接符 1"/>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140"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141" name="直接连接符 2"/>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142" name="直接连接符 5"/>
          <p:cNvSpPr/>
          <p:nvPr/>
        </p:nvSpPr>
        <p:spPr>
          <a:xfrm>
            <a:off x="1205865" y="4931409"/>
            <a:ext cx="4445" cy="950596"/>
          </a:xfrm>
          <a:prstGeom prst="line">
            <a:avLst/>
          </a:prstGeom>
          <a:ln w="6350">
            <a:solidFill>
              <a:srgbClr val="000000"/>
            </a:solidFill>
            <a:miter/>
          </a:ln>
        </p:spPr>
        <p:txBody>
          <a:bodyPr lIns="0" tIns="0" rIns="0" bIns="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组合 12"/>
          <p:cNvGrpSpPr/>
          <p:nvPr/>
        </p:nvGrpSpPr>
        <p:grpSpPr>
          <a:xfrm>
            <a:off x="-24130" y="277971"/>
            <a:ext cx="839788" cy="514747"/>
            <a:chOff x="0" y="0"/>
            <a:chExt cx="839787" cy="514746"/>
          </a:xfrm>
        </p:grpSpPr>
        <p:sp>
          <p:nvSpPr>
            <p:cNvPr id="144"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45"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147" name="文本框 20"/>
          <p:cNvSpPr txBox="1"/>
          <p:nvPr/>
        </p:nvSpPr>
        <p:spPr>
          <a:xfrm>
            <a:off x="861377" y="285243"/>
            <a:ext cx="2175317"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342900" indent="-342900">
              <a:defRPr sz="2400" b="1">
                <a:solidFill>
                  <a:srgbClr val="404040"/>
                </a:solidFill>
              </a:defRPr>
            </a:lvl1pPr>
          </a:lstStyle>
          <a:p>
            <a:r>
              <a:t>Introduction</a:t>
            </a:r>
          </a:p>
        </p:txBody>
      </p:sp>
      <p:pic>
        <p:nvPicPr>
          <p:cNvPr id="148" name="图形 21" descr="图形 21"/>
          <p:cNvPicPr>
            <a:picLocks noChangeAspect="1"/>
          </p:cNvPicPr>
          <p:nvPr/>
        </p:nvPicPr>
        <p:blipFill>
          <a:blip r:embed="rId2"/>
          <a:stretch>
            <a:fillRect/>
          </a:stretch>
        </p:blipFill>
        <p:spPr>
          <a:xfrm>
            <a:off x="688680" y="1934193"/>
            <a:ext cx="2840065" cy="2840066"/>
          </a:xfrm>
          <a:prstGeom prst="rect">
            <a:avLst/>
          </a:prstGeom>
          <a:ln w="12700">
            <a:miter lim="400000"/>
          </a:ln>
        </p:spPr>
      </p:pic>
      <p:grpSp>
        <p:nvGrpSpPr>
          <p:cNvPr id="151" name="组合 10"/>
          <p:cNvGrpSpPr/>
          <p:nvPr/>
        </p:nvGrpSpPr>
        <p:grpSpPr>
          <a:xfrm>
            <a:off x="11371898" y="5817668"/>
            <a:ext cx="839789" cy="514748"/>
            <a:chOff x="0" y="0"/>
            <a:chExt cx="839787" cy="514746"/>
          </a:xfrm>
        </p:grpSpPr>
        <p:sp>
          <p:nvSpPr>
            <p:cNvPr id="149"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50"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grpSp>
        <p:nvGrpSpPr>
          <p:cNvPr id="154" name="组合 2"/>
          <p:cNvGrpSpPr/>
          <p:nvPr/>
        </p:nvGrpSpPr>
        <p:grpSpPr>
          <a:xfrm>
            <a:off x="4518282" y="1080729"/>
            <a:ext cx="1569087" cy="1270001"/>
            <a:chOff x="0" y="0"/>
            <a:chExt cx="1569086" cy="1270000"/>
          </a:xfrm>
        </p:grpSpPr>
        <p:sp>
          <p:nvSpPr>
            <p:cNvPr id="152" name="椭圆 15"/>
            <p:cNvSpPr/>
            <p:nvPr/>
          </p:nvSpPr>
          <p:spPr>
            <a:xfrm>
              <a:off x="0" y="1731"/>
              <a:ext cx="253367" cy="253367"/>
            </a:xfrm>
            <a:prstGeom prst="ellipse">
              <a:avLst/>
            </a:prstGeom>
            <a:gradFill flip="none" rotWithShape="1">
              <a:gsLst>
                <a:gs pos="0">
                  <a:srgbClr val="70A6DB"/>
                </a:gs>
                <a:gs pos="50000">
                  <a:srgbClr val="559BDB"/>
                </a:gs>
                <a:gs pos="100000">
                  <a:srgbClr val="448AC9"/>
                </a:gs>
              </a:gsLst>
              <a:lin ang="5400000" scaled="0"/>
            </a:gradFill>
            <a:ln w="12700" cap="flat">
              <a:noFill/>
              <a:miter lim="400000"/>
            </a:ln>
            <a:effectLst>
              <a:outerShdw blurRad="63500" dist="19050" dir="5400000" rotWithShape="0">
                <a:srgbClr val="000000">
                  <a:alpha val="63000"/>
                </a:srgbClr>
              </a:outerShdw>
            </a:effectLst>
          </p:spPr>
          <p:txBody>
            <a:bodyPr wrap="square" lIns="0" tIns="0" rIns="0" bIns="0" numCol="1" anchor="ctr">
              <a:noAutofit/>
            </a:bodyPr>
            <a:lstStyle/>
            <a:p>
              <a:pPr algn="ctr">
                <a:defRPr>
                  <a:solidFill>
                    <a:srgbClr val="FFFFFF"/>
                  </a:solidFill>
                  <a:latin typeface="楷体"/>
                  <a:ea typeface="楷体"/>
                  <a:cs typeface="楷体"/>
                  <a:sym typeface="楷体"/>
                </a:defRPr>
              </a:pPr>
              <a:endParaRPr/>
            </a:p>
          </p:txBody>
        </p:sp>
        <p:sp>
          <p:nvSpPr>
            <p:cNvPr id="153" name="文本框 1"/>
            <p:cNvSpPr/>
            <p:nvPr/>
          </p:nvSpPr>
          <p:spPr>
            <a:xfrm>
              <a:off x="299085"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marL="285750" indent="-285750">
                <a:defRPr sz="2000" b="1">
                  <a:solidFill>
                    <a:srgbClr val="262626"/>
                  </a:solidFill>
                </a:defRPr>
              </a:lvl1pPr>
            </a:lstStyle>
            <a:p>
              <a:pPr marL="0" indent="0">
                <a:buNone/>
              </a:pPr>
              <a:r>
                <a:rPr dirty="0"/>
                <a:t>Background</a:t>
              </a:r>
              <a:endParaRPr lang="en-US" dirty="0"/>
            </a:p>
          </p:txBody>
        </p:sp>
      </p:grpSp>
      <p:sp>
        <p:nvSpPr>
          <p:cNvPr id="155" name="矩形 7"/>
          <p:cNvSpPr txBox="1"/>
          <p:nvPr/>
        </p:nvSpPr>
        <p:spPr>
          <a:xfrm>
            <a:off x="4843531" y="1655901"/>
            <a:ext cx="6487092"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solidFill>
                  <a:srgbClr val="262626"/>
                </a:solidFill>
              </a:defRPr>
            </a:lvl1pPr>
          </a:lstStyle>
          <a:p>
            <a:r>
              <a:rPr dirty="0"/>
              <a:t>The size of a household can be influenced by a number of economical, environmental and cultural factors.</a:t>
            </a:r>
          </a:p>
        </p:txBody>
      </p:sp>
      <p:grpSp>
        <p:nvGrpSpPr>
          <p:cNvPr id="158" name="组合 17"/>
          <p:cNvGrpSpPr/>
          <p:nvPr/>
        </p:nvGrpSpPr>
        <p:grpSpPr>
          <a:xfrm>
            <a:off x="4518282" y="2524507"/>
            <a:ext cx="1569087" cy="1270001"/>
            <a:chOff x="0" y="0"/>
            <a:chExt cx="1569084" cy="1270000"/>
          </a:xfrm>
        </p:grpSpPr>
        <p:sp>
          <p:nvSpPr>
            <p:cNvPr id="156" name="椭圆 18"/>
            <p:cNvSpPr/>
            <p:nvPr/>
          </p:nvSpPr>
          <p:spPr>
            <a:xfrm>
              <a:off x="0" y="73372"/>
              <a:ext cx="253364" cy="253367"/>
            </a:xfrm>
            <a:prstGeom prst="ellipse">
              <a:avLst/>
            </a:prstGeom>
            <a:gradFill flip="none" rotWithShape="1">
              <a:gsLst>
                <a:gs pos="0">
                  <a:srgbClr val="70A6DB"/>
                </a:gs>
                <a:gs pos="50000">
                  <a:srgbClr val="559BDB"/>
                </a:gs>
                <a:gs pos="100000">
                  <a:srgbClr val="448AC9"/>
                </a:gs>
              </a:gsLst>
              <a:lin ang="5400000" scaled="0"/>
            </a:gradFill>
            <a:ln w="12700" cap="flat">
              <a:noFill/>
              <a:miter lim="400000"/>
            </a:ln>
            <a:effectLst>
              <a:outerShdw blurRad="63500" dist="19050" dir="5400000" rotWithShape="0">
                <a:srgbClr val="000000">
                  <a:alpha val="63000"/>
                </a:srgbClr>
              </a:outerShdw>
            </a:effectLst>
          </p:spPr>
          <p:txBody>
            <a:bodyPr wrap="square" lIns="0" tIns="0" rIns="0" bIns="0" numCol="1" anchor="ctr">
              <a:noAutofit/>
            </a:bodyPr>
            <a:lstStyle/>
            <a:p>
              <a:pPr algn="ctr">
                <a:defRPr>
                  <a:solidFill>
                    <a:srgbClr val="FFFFFF"/>
                  </a:solidFill>
                  <a:latin typeface="楷体"/>
                  <a:ea typeface="楷体"/>
                  <a:cs typeface="楷体"/>
                  <a:sym typeface="楷体"/>
                </a:defRPr>
              </a:pPr>
              <a:endParaRPr dirty="0"/>
            </a:p>
          </p:txBody>
        </p:sp>
        <p:sp>
          <p:nvSpPr>
            <p:cNvPr id="157" name="文本框 19"/>
            <p:cNvSpPr/>
            <p:nvPr/>
          </p:nvSpPr>
          <p:spPr>
            <a:xfrm>
              <a:off x="299084"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marL="285750" indent="-285750">
                <a:defRPr sz="2000" b="1">
                  <a:solidFill>
                    <a:srgbClr val="262626"/>
                  </a:solidFill>
                </a:defRPr>
              </a:lvl1pPr>
            </a:lstStyle>
            <a:p>
              <a:pPr marL="0" indent="0">
                <a:buNone/>
              </a:pPr>
              <a:r>
                <a:rPr dirty="0"/>
                <a:t>Aim</a:t>
              </a:r>
              <a:endParaRPr lang="en-US" dirty="0"/>
            </a:p>
          </p:txBody>
        </p:sp>
      </p:grpSp>
      <p:sp>
        <p:nvSpPr>
          <p:cNvPr id="159" name="矩形 8"/>
          <p:cNvSpPr txBox="1"/>
          <p:nvPr/>
        </p:nvSpPr>
        <p:spPr>
          <a:xfrm>
            <a:off x="4819607" y="3141334"/>
            <a:ext cx="6004561"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p>
            <a:pPr>
              <a:defRPr b="1">
                <a:solidFill>
                  <a:srgbClr val="262626"/>
                </a:solidFill>
              </a:defRPr>
            </a:pPr>
            <a:r>
              <a:rPr dirty="0"/>
              <a:t>To determine which household related variables</a:t>
            </a:r>
            <a:r>
              <a:rPr lang="en-GB" dirty="0"/>
              <a:t> </a:t>
            </a:r>
            <a:r>
              <a:rPr dirty="0"/>
              <a:t> influence the number of people living within a household.</a:t>
            </a:r>
          </a:p>
        </p:txBody>
      </p:sp>
      <p:grpSp>
        <p:nvGrpSpPr>
          <p:cNvPr id="162" name="组合 22"/>
          <p:cNvGrpSpPr/>
          <p:nvPr/>
        </p:nvGrpSpPr>
        <p:grpSpPr>
          <a:xfrm>
            <a:off x="4671422" y="4374148"/>
            <a:ext cx="1569087" cy="1270001"/>
            <a:chOff x="0" y="0"/>
            <a:chExt cx="1569085" cy="1270000"/>
          </a:xfrm>
        </p:grpSpPr>
        <p:sp>
          <p:nvSpPr>
            <p:cNvPr id="160" name="椭圆 23"/>
            <p:cNvSpPr/>
            <p:nvPr/>
          </p:nvSpPr>
          <p:spPr>
            <a:xfrm>
              <a:off x="0" y="1731"/>
              <a:ext cx="253367" cy="253367"/>
            </a:xfrm>
            <a:prstGeom prst="ellipse">
              <a:avLst/>
            </a:prstGeom>
            <a:gradFill flip="none" rotWithShape="1">
              <a:gsLst>
                <a:gs pos="0">
                  <a:srgbClr val="70A6DB"/>
                </a:gs>
                <a:gs pos="50000">
                  <a:srgbClr val="559BDB"/>
                </a:gs>
                <a:gs pos="100000">
                  <a:srgbClr val="448AC9"/>
                </a:gs>
              </a:gsLst>
              <a:lin ang="5400000" scaled="0"/>
            </a:gradFill>
            <a:ln w="12700" cap="flat">
              <a:noFill/>
              <a:miter lim="400000"/>
            </a:ln>
            <a:effectLst>
              <a:outerShdw blurRad="63500" dist="19050" dir="5400000" rotWithShape="0">
                <a:srgbClr val="000000">
                  <a:alpha val="63000"/>
                </a:srgbClr>
              </a:outerShdw>
            </a:effectLst>
          </p:spPr>
          <p:txBody>
            <a:bodyPr wrap="square" lIns="0" tIns="0" rIns="0" bIns="0" numCol="1" anchor="ctr">
              <a:noAutofit/>
            </a:bodyPr>
            <a:lstStyle/>
            <a:p>
              <a:pPr algn="ctr">
                <a:defRPr>
                  <a:solidFill>
                    <a:srgbClr val="FFFFFF"/>
                  </a:solidFill>
                  <a:latin typeface="楷体"/>
                  <a:ea typeface="楷体"/>
                  <a:cs typeface="楷体"/>
                  <a:sym typeface="楷体"/>
                </a:defRPr>
              </a:pPr>
              <a:endParaRPr/>
            </a:p>
          </p:txBody>
        </p:sp>
        <p:sp>
          <p:nvSpPr>
            <p:cNvPr id="161" name="文本框 24"/>
            <p:cNvSpPr/>
            <p:nvPr/>
          </p:nvSpPr>
          <p:spPr>
            <a:xfrm>
              <a:off x="299084"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marL="285750" indent="-285750">
                <a:defRPr sz="2000" b="1">
                  <a:solidFill>
                    <a:srgbClr val="262626"/>
                  </a:solidFill>
                </a:defRPr>
              </a:lvl1pPr>
            </a:lstStyle>
            <a:p>
              <a:pPr marL="0" indent="0">
                <a:buNone/>
              </a:pPr>
              <a:r>
                <a:rPr dirty="0"/>
                <a:t>Data Information</a:t>
              </a:r>
              <a:endParaRPr lang="en-US" dirty="0"/>
            </a:p>
          </p:txBody>
        </p:sp>
      </p:grpSp>
      <p:sp>
        <p:nvSpPr>
          <p:cNvPr id="163" name="矩形 16"/>
          <p:cNvSpPr txBox="1"/>
          <p:nvPr/>
        </p:nvSpPr>
        <p:spPr>
          <a:xfrm>
            <a:off x="4970508" y="4847630"/>
            <a:ext cx="6004561"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solidFill>
                  <a:srgbClr val="262626"/>
                </a:solidFill>
              </a:defRPr>
            </a:lvl1pPr>
          </a:lstStyle>
          <a:p>
            <a:r>
              <a:t>Triennial Family Income and Expenditure Survey (FIES) recorded in the Cordillera Administrative Region of the Philippines.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组合 12"/>
          <p:cNvGrpSpPr/>
          <p:nvPr/>
        </p:nvGrpSpPr>
        <p:grpSpPr>
          <a:xfrm>
            <a:off x="-24130" y="277971"/>
            <a:ext cx="839788" cy="514747"/>
            <a:chOff x="0" y="0"/>
            <a:chExt cx="839787" cy="514746"/>
          </a:xfrm>
        </p:grpSpPr>
        <p:sp>
          <p:nvSpPr>
            <p:cNvPr id="165"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66"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grpSp>
        <p:nvGrpSpPr>
          <p:cNvPr id="170" name="组合 3"/>
          <p:cNvGrpSpPr/>
          <p:nvPr/>
        </p:nvGrpSpPr>
        <p:grpSpPr>
          <a:xfrm>
            <a:off x="11371898" y="5955505"/>
            <a:ext cx="839789" cy="514748"/>
            <a:chOff x="0" y="0"/>
            <a:chExt cx="839787" cy="514746"/>
          </a:xfrm>
        </p:grpSpPr>
        <p:sp>
          <p:nvSpPr>
            <p:cNvPr id="168" name="平行四边形 4"/>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69"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171" name="文本框 20"/>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Introduction</a:t>
            </a:r>
            <a:endParaRPr lang="en-US" dirty="0"/>
          </a:p>
        </p:txBody>
      </p:sp>
      <p:sp>
        <p:nvSpPr>
          <p:cNvPr id="172" name="矩形 1"/>
          <p:cNvSpPr txBox="1"/>
          <p:nvPr/>
        </p:nvSpPr>
        <p:spPr>
          <a:xfrm>
            <a:off x="613893" y="1010848"/>
            <a:ext cx="600456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defRPr b="1">
                <a:solidFill>
                  <a:srgbClr val="262626"/>
                </a:solidFill>
              </a:defRPr>
            </a:lvl1pPr>
          </a:lstStyle>
          <a:p>
            <a:pPr marL="0" indent="0">
              <a:buNone/>
            </a:pPr>
            <a:r>
              <a:rPr dirty="0"/>
              <a:t>1725 observations of 10 variables</a:t>
            </a:r>
            <a:endParaRPr lang="en-US" dirty="0"/>
          </a:p>
        </p:txBody>
      </p:sp>
      <mc:AlternateContent xmlns:mc="http://schemas.openxmlformats.org/markup-compatibility/2006" xmlns:a14="http://schemas.microsoft.com/office/drawing/2010/main">
        <mc:Choice Requires="a14">
          <p:sp>
            <p:nvSpPr>
              <p:cNvPr id="173" name="文本框 8"/>
              <p:cNvSpPr txBox="1"/>
              <p:nvPr/>
            </p:nvSpPr>
            <p:spPr>
              <a:xfrm>
                <a:off x="614711" y="1711366"/>
                <a:ext cx="10284950" cy="414541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45719" rIns="45719">
                <a:spAutoFit/>
              </a:bodyPr>
              <a:lstStyle/>
              <a:p>
                <a:pPr>
                  <a:lnSpc>
                    <a:spcPct val="150000"/>
                  </a:lnSpc>
                  <a:defRPr b="1">
                    <a:solidFill>
                      <a:srgbClr val="262626"/>
                    </a:solidFill>
                  </a:defRPr>
                </a:pPr>
                <a:r>
                  <a:t>Total.Household.Income </a:t>
                </a:r>
                <a:r>
                  <a:rPr b="0"/>
                  <a:t>:  Annual household income (in Philippine peso) </a:t>
                </a:r>
              </a:p>
              <a:p>
                <a:pPr>
                  <a:lnSpc>
                    <a:spcPct val="150000"/>
                  </a:lnSpc>
                  <a:defRPr b="1">
                    <a:solidFill>
                      <a:srgbClr val="262626"/>
                    </a:solidFill>
                  </a:defRPr>
                </a:pPr>
                <a:r>
                  <a:t>Total.Food.Expenditure </a:t>
                </a:r>
                <a:r>
                  <a:rPr b="0"/>
                  <a:t>: Annual expenditure by the household on food (in Philippine peso) </a:t>
                </a:r>
              </a:p>
              <a:p>
                <a:pPr>
                  <a:lnSpc>
                    <a:spcPct val="150000"/>
                  </a:lnSpc>
                  <a:defRPr b="1">
                    <a:solidFill>
                      <a:srgbClr val="0433FF"/>
                    </a:solidFill>
                  </a:defRPr>
                </a:pPr>
                <a:r>
                  <a:t>Household.Head.Sex  </a:t>
                </a:r>
                <a:r>
                  <a:rPr b="0"/>
                  <a:t>: Head of the households sex </a:t>
                </a:r>
              </a:p>
              <a:p>
                <a:pPr>
                  <a:lnSpc>
                    <a:spcPct val="150000"/>
                  </a:lnSpc>
                  <a:defRPr b="1">
                    <a:solidFill>
                      <a:srgbClr val="262626"/>
                    </a:solidFill>
                  </a:defRPr>
                </a:pPr>
                <a:r>
                  <a:t>Household.Head.Age </a:t>
                </a:r>
                <a:r>
                  <a:rPr b="0"/>
                  <a:t>: Head of the households age (in years) </a:t>
                </a:r>
              </a:p>
              <a:p>
                <a:pPr>
                  <a:lnSpc>
                    <a:spcPct val="150000"/>
                  </a:lnSpc>
                  <a:defRPr b="1">
                    <a:solidFill>
                      <a:srgbClr val="262626"/>
                    </a:solidFill>
                  </a:defRPr>
                </a:pPr>
                <a:r>
                  <a:rPr>
                    <a:solidFill>
                      <a:srgbClr val="0433FF"/>
                    </a:solidFill>
                  </a:rPr>
                  <a:t>Type.of.Household </a:t>
                </a:r>
                <a:r>
                  <a:rPr b="0">
                    <a:solidFill>
                      <a:srgbClr val="0433FF"/>
                    </a:solidFill>
                  </a:rPr>
                  <a:t>: Relationship between the group of people living in the house</a:t>
                </a:r>
                <a:r>
                  <a:rPr b="0"/>
                  <a:t> </a:t>
                </a:r>
              </a:p>
              <a:p>
                <a:pPr>
                  <a:lnSpc>
                    <a:spcPct val="150000"/>
                  </a:lnSpc>
                  <a:defRPr b="1">
                    <a:solidFill>
                      <a:srgbClr val="262626"/>
                    </a:solidFill>
                  </a:defRPr>
                </a:pPr>
                <a:r>
                  <a:rPr>
                    <a:solidFill>
                      <a:srgbClr val="942192"/>
                    </a:solidFill>
                  </a:rPr>
                  <a:t>Total.Number.of.Family.members </a:t>
                </a:r>
                <a:r>
                  <a:rPr b="0">
                    <a:solidFill>
                      <a:srgbClr val="942192"/>
                    </a:solidFill>
                  </a:rPr>
                  <a:t>: Number of people living in the household</a:t>
                </a:r>
                <a:r>
                  <a:rPr b="0"/>
                  <a:t> </a:t>
                </a:r>
              </a:p>
              <a:p>
                <a:pPr>
                  <a:lnSpc>
                    <a:spcPct val="150000"/>
                  </a:lnSpc>
                  <a:defRPr b="1">
                    <a:solidFill>
                      <a:srgbClr val="262626"/>
                    </a:solidFill>
                  </a:defRPr>
                </a:pPr>
                <a:r>
                  <a:t>House.Floor.Area </a:t>
                </a:r>
                <a:r>
                  <a:rPr b="0"/>
                  <a:t>: Floor area of the house (in </a:t>
                </a:r>
                <a14:m>
                  <m:oMath xmlns:m="http://schemas.openxmlformats.org/officeDocument/2006/math">
                    <m:sSup>
                      <m:sSupPr>
                        <m:ctrlPr>
                          <a:rPr sz="2250" i="1">
                            <a:solidFill>
                              <a:srgbClr val="262626"/>
                            </a:solidFill>
                            <a:latin typeface="Cambria Math" panose="02040503050406030204" pitchFamily="18" charset="0"/>
                          </a:rPr>
                        </m:ctrlPr>
                      </m:sSupPr>
                      <m:e>
                        <m:r>
                          <a:rPr sz="2250" i="1">
                            <a:solidFill>
                              <a:srgbClr val="262626"/>
                            </a:solidFill>
                            <a:latin typeface="Cambria Math" panose="02040503050406030204" pitchFamily="18" charset="0"/>
                          </a:rPr>
                          <m:t>𝑚</m:t>
                        </m:r>
                      </m:e>
                      <m:sup>
                        <m:r>
                          <a:rPr sz="2250" i="1">
                            <a:solidFill>
                              <a:srgbClr val="262626"/>
                            </a:solidFill>
                            <a:latin typeface="Cambria Math" panose="02040503050406030204" pitchFamily="18" charset="0"/>
                          </a:rPr>
                          <m:t>2</m:t>
                        </m:r>
                      </m:sup>
                    </m:sSup>
                  </m:oMath>
                </a14:m>
                <a:r>
                  <a:rPr b="0"/>
                  <a:t>) </a:t>
                </a:r>
              </a:p>
              <a:p>
                <a:pPr>
                  <a:lnSpc>
                    <a:spcPct val="150000"/>
                  </a:lnSpc>
                  <a:defRPr b="1">
                    <a:solidFill>
                      <a:srgbClr val="262626"/>
                    </a:solidFill>
                  </a:defRPr>
                </a:pPr>
                <a:r>
                  <a:t>House.Age </a:t>
                </a:r>
                <a:r>
                  <a:rPr b="0"/>
                  <a:t>: Age of the building (in years) </a:t>
                </a:r>
              </a:p>
              <a:p>
                <a:pPr>
                  <a:lnSpc>
                    <a:spcPct val="150000"/>
                  </a:lnSpc>
                  <a:defRPr b="1">
                    <a:solidFill>
                      <a:srgbClr val="262626"/>
                    </a:solidFill>
                  </a:defRPr>
                </a:pPr>
                <a:r>
                  <a:t>Number.of.bedrooms </a:t>
                </a:r>
                <a:r>
                  <a:rPr b="0"/>
                  <a:t>: Number of bedrooms in the house </a:t>
                </a:r>
              </a:p>
              <a:p>
                <a:pPr>
                  <a:lnSpc>
                    <a:spcPct val="150000"/>
                  </a:lnSpc>
                  <a:defRPr b="1">
                    <a:solidFill>
                      <a:srgbClr val="262626"/>
                    </a:solidFill>
                  </a:defRPr>
                </a:pPr>
                <a:r>
                  <a:rPr>
                    <a:solidFill>
                      <a:srgbClr val="008F00"/>
                    </a:solidFill>
                  </a:rPr>
                  <a:t>Electricity</a:t>
                </a:r>
                <a:r>
                  <a:rPr b="0">
                    <a:solidFill>
                      <a:srgbClr val="008F00"/>
                    </a:solidFill>
                  </a:rPr>
                  <a:t> : Does the house have electricity? (1=Yes, 0=No)</a:t>
                </a:r>
                <a:r>
                  <a:rPr b="0"/>
                  <a:t> </a:t>
                </a:r>
              </a:p>
            </p:txBody>
          </p:sp>
        </mc:Choice>
        <mc:Fallback xmlns="">
          <p:sp>
            <p:nvSpPr>
              <p:cNvPr id="173" name="文本框 8"/>
              <p:cNvSpPr txBox="1">
                <a:spLocks noRot="1" noChangeAspect="1" noMove="1" noResize="1" noEditPoints="1" noAdjustHandles="1" noChangeArrowheads="1" noChangeShapeType="1" noTextEdit="1"/>
              </p:cNvSpPr>
              <p:nvPr/>
            </p:nvSpPr>
            <p:spPr>
              <a:xfrm>
                <a:off x="614711" y="1711366"/>
                <a:ext cx="10284950" cy="4145415"/>
              </a:xfrm>
              <a:prstGeom prst="rect">
                <a:avLst/>
              </a:prstGeom>
              <a:blipFill>
                <a:blip r:embed="rId2"/>
                <a:stretch>
                  <a:fillRect l="-830" b="-529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GB">
                    <a:noFill/>
                  </a:rPr>
                  <a:t> </a:t>
                </a:r>
              </a:p>
            </p:txBody>
          </p:sp>
        </mc:Fallback>
      </mc:AlternateContent>
      <p:sp>
        <p:nvSpPr>
          <p:cNvPr id="174" name="直线箭头连接符 7"/>
          <p:cNvSpPr/>
          <p:nvPr/>
        </p:nvSpPr>
        <p:spPr>
          <a:xfrm>
            <a:off x="6164029" y="2877545"/>
            <a:ext cx="3713822" cy="185432"/>
          </a:xfrm>
          <a:prstGeom prst="line">
            <a:avLst/>
          </a:prstGeom>
          <a:ln w="19050">
            <a:solidFill>
              <a:schemeClr val="accent1"/>
            </a:solidFill>
            <a:miter/>
            <a:tailEnd type="triangle"/>
          </a:ln>
        </p:spPr>
        <p:txBody>
          <a:bodyPr lIns="0" tIns="0" rIns="0" bIns="0"/>
          <a:lstStyle/>
          <a:p>
            <a:endParaRPr/>
          </a:p>
        </p:txBody>
      </p:sp>
      <p:sp>
        <p:nvSpPr>
          <p:cNvPr id="175" name="直线箭头连接符 13"/>
          <p:cNvSpPr/>
          <p:nvPr/>
        </p:nvSpPr>
        <p:spPr>
          <a:xfrm flipV="1">
            <a:off x="9128952" y="3249733"/>
            <a:ext cx="836227" cy="356070"/>
          </a:xfrm>
          <a:prstGeom prst="line">
            <a:avLst/>
          </a:prstGeom>
          <a:ln w="19050">
            <a:solidFill>
              <a:schemeClr val="accent1"/>
            </a:solidFill>
            <a:miter/>
            <a:tailEnd type="triangle"/>
          </a:ln>
        </p:spPr>
        <p:txBody>
          <a:bodyPr lIns="0" tIns="0" rIns="0" bIns="0"/>
          <a:lstStyle/>
          <a:p>
            <a:endParaRPr/>
          </a:p>
        </p:txBody>
      </p:sp>
      <p:sp>
        <p:nvSpPr>
          <p:cNvPr id="176" name="文本框 14"/>
          <p:cNvSpPr txBox="1"/>
          <p:nvPr/>
        </p:nvSpPr>
        <p:spPr>
          <a:xfrm>
            <a:off x="9845193" y="2893096"/>
            <a:ext cx="177324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marL="0" indent="0">
              <a:buSzTx/>
              <a:buNone/>
              <a:defRPr sz="2000" b="1">
                <a:solidFill>
                  <a:srgbClr val="0433FF"/>
                </a:solidFill>
              </a:defRPr>
            </a:lvl1pPr>
          </a:lstStyle>
          <a:p>
            <a:r>
              <a:rPr dirty="0"/>
              <a:t>Categorical</a:t>
            </a:r>
          </a:p>
        </p:txBody>
      </p:sp>
      <p:sp>
        <p:nvSpPr>
          <p:cNvPr id="177" name="直线箭头连接符 23"/>
          <p:cNvSpPr/>
          <p:nvPr/>
        </p:nvSpPr>
        <p:spPr>
          <a:xfrm>
            <a:off x="6912353" y="5761851"/>
            <a:ext cx="3114301" cy="1"/>
          </a:xfrm>
          <a:prstGeom prst="line">
            <a:avLst/>
          </a:prstGeom>
          <a:ln w="19050">
            <a:solidFill>
              <a:schemeClr val="accent1"/>
            </a:solidFill>
            <a:miter/>
            <a:tailEnd type="triangle"/>
          </a:ln>
        </p:spPr>
        <p:txBody>
          <a:bodyPr lIns="0" tIns="0" rIns="0" bIns="0"/>
          <a:lstStyle/>
          <a:p>
            <a:endParaRPr/>
          </a:p>
        </p:txBody>
      </p:sp>
      <p:sp>
        <p:nvSpPr>
          <p:cNvPr id="178" name="文本框 24"/>
          <p:cNvSpPr txBox="1"/>
          <p:nvPr/>
        </p:nvSpPr>
        <p:spPr>
          <a:xfrm>
            <a:off x="10141609" y="5531167"/>
            <a:ext cx="1180417"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marL="0" indent="0">
              <a:buSzTx/>
              <a:buNone/>
              <a:defRPr sz="2000" b="1">
                <a:solidFill>
                  <a:srgbClr val="008F00"/>
                </a:solidFill>
              </a:defRPr>
            </a:lvl1pPr>
          </a:lstStyle>
          <a:p>
            <a:r>
              <a:t>Binary</a:t>
            </a:r>
          </a:p>
        </p:txBody>
      </p:sp>
      <p:sp>
        <p:nvSpPr>
          <p:cNvPr id="179" name="直线箭头连接符 15"/>
          <p:cNvSpPr/>
          <p:nvPr/>
        </p:nvSpPr>
        <p:spPr>
          <a:xfrm>
            <a:off x="8754252" y="4018394"/>
            <a:ext cx="1180417" cy="1"/>
          </a:xfrm>
          <a:prstGeom prst="line">
            <a:avLst/>
          </a:prstGeom>
          <a:ln w="19050">
            <a:solidFill>
              <a:schemeClr val="accent1"/>
            </a:solidFill>
            <a:miter/>
            <a:tailEnd type="triangle"/>
          </a:ln>
        </p:spPr>
        <p:txBody>
          <a:bodyPr lIns="0" tIns="0" rIns="0" bIns="0"/>
          <a:lstStyle/>
          <a:p>
            <a:endParaRPr/>
          </a:p>
        </p:txBody>
      </p:sp>
      <p:sp>
        <p:nvSpPr>
          <p:cNvPr id="180" name="文本框 17"/>
          <p:cNvSpPr txBox="1"/>
          <p:nvPr/>
        </p:nvSpPr>
        <p:spPr>
          <a:xfrm>
            <a:off x="9929901" y="3820274"/>
            <a:ext cx="1603833"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marL="0" indent="0">
              <a:buSzTx/>
              <a:buNone/>
              <a:defRPr sz="2000" b="1">
                <a:solidFill>
                  <a:srgbClr val="942192"/>
                </a:solidFill>
              </a:defRPr>
            </a:lvl1pPr>
          </a:lstStyle>
          <a:p>
            <a:r>
              <a:t>Response</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75"/>
                                        </p:tgtEl>
                                        <p:attrNameLst>
                                          <p:attrName>style.visibility</p:attrName>
                                        </p:attrNameLst>
                                      </p:cBhvr>
                                      <p:to>
                                        <p:strVal val="visible"/>
                                      </p:to>
                                    </p:set>
                                    <p:animEffect transition="in" filter="fade">
                                      <p:cBhvr>
                                        <p:cTn id="7" dur="500"/>
                                        <p:tgtEl>
                                          <p:spTgt spid="175"/>
                                        </p:tgtEl>
                                      </p:cBhvr>
                                    </p:animEffect>
                                  </p:childTnLst>
                                </p:cTn>
                              </p:par>
                              <p:par>
                                <p:cTn id="8" presetID="10" presetClass="entr" fill="hold" grpId="0" nodeType="withEffect">
                                  <p:stCondLst>
                                    <p:cond delay="0"/>
                                  </p:stCondLst>
                                  <p:iterate>
                                    <p:tmAbs val="0"/>
                                  </p:iterate>
                                  <p:childTnLst>
                                    <p:set>
                                      <p:cBhvr>
                                        <p:cTn id="9" fill="hold"/>
                                        <p:tgtEl>
                                          <p:spTgt spid="176"/>
                                        </p:tgtEl>
                                        <p:attrNameLst>
                                          <p:attrName>style.visibility</p:attrName>
                                        </p:attrNameLst>
                                      </p:cBhvr>
                                      <p:to>
                                        <p:strVal val="visible"/>
                                      </p:to>
                                    </p:set>
                                    <p:animEffect transition="in" filter="fade">
                                      <p:cBhvr>
                                        <p:cTn id="10" dur="500"/>
                                        <p:tgtEl>
                                          <p:spTgt spid="176"/>
                                        </p:tgtEl>
                                      </p:cBhvr>
                                    </p:animEffect>
                                  </p:childTnLst>
                                </p:cTn>
                              </p:par>
                              <p:par>
                                <p:cTn id="11" presetID="10" presetClass="entr" fill="hold" grpId="0" nodeType="withEffect">
                                  <p:stCondLst>
                                    <p:cond delay="0"/>
                                  </p:stCondLst>
                                  <p:iterate>
                                    <p:tmAbs val="0"/>
                                  </p:iterate>
                                  <p:childTnLst>
                                    <p:set>
                                      <p:cBhvr>
                                        <p:cTn id="12" fill="hold"/>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10" presetClass="entr" fill="hold" grpId="0" nodeType="withEffect">
                                  <p:stCondLst>
                                    <p:cond delay="0"/>
                                  </p:stCondLst>
                                  <p:iterate>
                                    <p:tmAbs val="0"/>
                                  </p:iterate>
                                  <p:childTnLst>
                                    <p:set>
                                      <p:cBhvr>
                                        <p:cTn id="15" fill="hold"/>
                                        <p:tgtEl>
                                          <p:spTgt spid="178"/>
                                        </p:tgtEl>
                                        <p:attrNameLst>
                                          <p:attrName>style.visibility</p:attrName>
                                        </p:attrNameLst>
                                      </p:cBhvr>
                                      <p:to>
                                        <p:strVal val="visible"/>
                                      </p:to>
                                    </p:set>
                                    <p:animEffect transition="in" filter="fade">
                                      <p:cBhvr>
                                        <p:cTn id="16" dur="500"/>
                                        <p:tgtEl>
                                          <p:spTgt spid="178"/>
                                        </p:tgtEl>
                                      </p:cBhvr>
                                    </p:animEffect>
                                  </p:childTnLst>
                                </p:cTn>
                              </p:par>
                              <p:par>
                                <p:cTn id="17" presetID="10" presetClass="entr" fill="hold" grpId="0" nodeType="withEffect">
                                  <p:stCondLst>
                                    <p:cond delay="0"/>
                                  </p:stCondLst>
                                  <p:iterate>
                                    <p:tmAbs val="0"/>
                                  </p:iterate>
                                  <p:childTnLst>
                                    <p:set>
                                      <p:cBhvr>
                                        <p:cTn id="18" fill="hold"/>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fill="hold" grpId="0" nodeType="withEffect">
                                  <p:stCondLst>
                                    <p:cond delay="0"/>
                                  </p:stCondLst>
                                  <p:iterate>
                                    <p:tmAbs val="0"/>
                                  </p:iterate>
                                  <p:childTnLst>
                                    <p:set>
                                      <p:cBhvr>
                                        <p:cTn id="21" fill="hold"/>
                                        <p:tgtEl>
                                          <p:spTgt spid="179"/>
                                        </p:tgtEl>
                                        <p:attrNameLst>
                                          <p:attrName>style.visibility</p:attrName>
                                        </p:attrNameLst>
                                      </p:cBhvr>
                                      <p:to>
                                        <p:strVal val="visible"/>
                                      </p:to>
                                    </p:set>
                                    <p:animEffect transition="in" filter="fade">
                                      <p:cBhvr>
                                        <p:cTn id="22" dur="500"/>
                                        <p:tgtEl>
                                          <p:spTgt spid="179"/>
                                        </p:tgtEl>
                                      </p:cBhvr>
                                    </p:animEffect>
                                  </p:childTnLst>
                                </p:cTn>
                              </p:par>
                              <p:par>
                                <p:cTn id="23" presetID="10" presetClass="entr" fill="hold" grpId="0" nodeType="withEffect">
                                  <p:stCondLst>
                                    <p:cond delay="0"/>
                                  </p:stCondLst>
                                  <p:iterate>
                                    <p:tmAbs val="0"/>
                                  </p:iterate>
                                  <p:childTnLst>
                                    <p:set>
                                      <p:cBhvr>
                                        <p:cTn id="24" fill="hold"/>
                                        <p:tgtEl>
                                          <p:spTgt spid="180"/>
                                        </p:tgtEl>
                                        <p:attrNameLst>
                                          <p:attrName>style.visibility</p:attrName>
                                        </p:attrNameLst>
                                      </p:cBhvr>
                                      <p:to>
                                        <p:strVal val="visible"/>
                                      </p:to>
                                    </p:set>
                                    <p:animEffect transition="in" filter="fade">
                                      <p:cBhvr>
                                        <p:cTn id="25"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advAuto="0"/>
      <p:bldP spid="175" grpId="0" animBg="1" advAuto="0"/>
      <p:bldP spid="176" grpId="0" animBg="1" advAuto="0"/>
      <p:bldP spid="177" grpId="0" animBg="1" advAuto="0"/>
      <p:bldP spid="178" grpId="0" animBg="1" advAuto="0"/>
      <p:bldP spid="179" grpId="0" animBg="1" advAuto="0"/>
      <p:bldP spid="18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矩形 12"/>
          <p:cNvSpPr/>
          <p:nvPr/>
        </p:nvSpPr>
        <p:spPr>
          <a:xfrm>
            <a:off x="0" y="3428365"/>
            <a:ext cx="12192000" cy="3429635"/>
          </a:xfrm>
          <a:prstGeom prst="rect">
            <a:avLst/>
          </a:prstGeom>
          <a:solidFill>
            <a:schemeClr val="accent1"/>
          </a:solidFill>
          <a:ln w="6350">
            <a:solidFill>
              <a:schemeClr val="accent1"/>
            </a:solidFill>
            <a:miter/>
          </a:ln>
        </p:spPr>
        <p:txBody>
          <a:bodyPr lIns="0" tIns="0" rIns="0" bIns="0" anchor="ctr"/>
          <a:lstStyle/>
          <a:p>
            <a:pPr algn="ctr">
              <a:defRPr>
                <a:solidFill>
                  <a:srgbClr val="FFFFFF"/>
                </a:solidFill>
              </a:defRPr>
            </a:pPr>
            <a:endParaRPr/>
          </a:p>
        </p:txBody>
      </p:sp>
      <p:sp>
        <p:nvSpPr>
          <p:cNvPr id="183" name="圆角矩形 8"/>
          <p:cNvSpPr/>
          <p:nvPr/>
        </p:nvSpPr>
        <p:spPr>
          <a:xfrm>
            <a:off x="673508" y="591323"/>
            <a:ext cx="10844984" cy="5675354"/>
          </a:xfrm>
          <a:prstGeom prst="roundRect">
            <a:avLst>
              <a:gd name="adj" fmla="val 1568"/>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187" name="文本框 29"/>
          <p:cNvSpPr txBox="1"/>
          <p:nvPr/>
        </p:nvSpPr>
        <p:spPr>
          <a:xfrm>
            <a:off x="2562266" y="2390584"/>
            <a:ext cx="162427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257300" indent="-1257300" algn="ctr">
              <a:defRPr sz="8800">
                <a:solidFill>
                  <a:srgbClr val="404040"/>
                </a:solidFill>
                <a:latin typeface="FuturaBookC"/>
                <a:ea typeface="FuturaBookC"/>
                <a:cs typeface="FuturaBookC"/>
                <a:sym typeface="FuturaBookC"/>
              </a:defRPr>
            </a:lvl1pPr>
          </a:lstStyle>
          <a:p>
            <a:pPr marL="0" indent="0">
              <a:buNone/>
            </a:pPr>
            <a:r>
              <a:rPr dirty="0"/>
              <a:t>02</a:t>
            </a:r>
            <a:endParaRPr lang="en-US"/>
          </a:p>
        </p:txBody>
      </p:sp>
      <p:sp>
        <p:nvSpPr>
          <p:cNvPr id="188" name="文本框 31"/>
          <p:cNvSpPr txBox="1"/>
          <p:nvPr/>
        </p:nvSpPr>
        <p:spPr>
          <a:xfrm>
            <a:off x="5147620" y="2420566"/>
            <a:ext cx="5644153" cy="143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a:buNone/>
              <a:defRPr sz="4400" b="1">
                <a:solidFill>
                  <a:srgbClr val="404040"/>
                </a:solidFill>
              </a:defRPr>
            </a:pPr>
            <a:r>
              <a:rPr dirty="0"/>
              <a:t>Exploratory Data</a:t>
            </a:r>
            <a:r>
              <a:rPr lang="en-GB" dirty="0"/>
              <a:t> </a:t>
            </a:r>
            <a:endParaRPr dirty="0"/>
          </a:p>
          <a:p>
            <a:pPr marL="0" indent="0">
              <a:buNone/>
              <a:defRPr sz="4400" b="1">
                <a:solidFill>
                  <a:srgbClr val="404040"/>
                </a:solidFill>
              </a:defRPr>
            </a:pPr>
            <a:r>
              <a:rPr dirty="0"/>
              <a:t>Analysis</a:t>
            </a:r>
          </a:p>
        </p:txBody>
      </p:sp>
      <p:sp>
        <p:nvSpPr>
          <p:cNvPr id="189" name="直接连接符 1"/>
          <p:cNvSpPr/>
          <p:nvPr/>
        </p:nvSpPr>
        <p:spPr>
          <a:xfrm>
            <a:off x="10545830" y="1021164"/>
            <a:ext cx="491887" cy="1"/>
          </a:xfrm>
          <a:prstGeom prst="line">
            <a:avLst/>
          </a:prstGeom>
          <a:ln w="6350">
            <a:solidFill>
              <a:srgbClr val="000000"/>
            </a:solidFill>
            <a:miter/>
          </a:ln>
        </p:spPr>
        <p:txBody>
          <a:bodyPr lIns="0" tIns="0" rIns="0" bIns="0"/>
          <a:lstStyle/>
          <a:p>
            <a:endParaRPr/>
          </a:p>
        </p:txBody>
      </p:sp>
      <p:sp>
        <p:nvSpPr>
          <p:cNvPr id="190" name="直接连接符 53"/>
          <p:cNvSpPr/>
          <p:nvPr/>
        </p:nvSpPr>
        <p:spPr>
          <a:xfrm>
            <a:off x="10938509" y="874394"/>
            <a:ext cx="4446" cy="950597"/>
          </a:xfrm>
          <a:prstGeom prst="line">
            <a:avLst/>
          </a:prstGeom>
          <a:ln w="6350">
            <a:solidFill>
              <a:srgbClr val="000000"/>
            </a:solidFill>
            <a:miter/>
          </a:ln>
        </p:spPr>
        <p:txBody>
          <a:bodyPr lIns="0" tIns="0" rIns="0" bIns="0"/>
          <a:lstStyle/>
          <a:p>
            <a:endParaRPr/>
          </a:p>
        </p:txBody>
      </p:sp>
      <p:sp>
        <p:nvSpPr>
          <p:cNvPr id="191" name="直接连接符 2"/>
          <p:cNvSpPr/>
          <p:nvPr/>
        </p:nvSpPr>
        <p:spPr>
          <a:xfrm>
            <a:off x="1042420" y="5638250"/>
            <a:ext cx="491887" cy="1"/>
          </a:xfrm>
          <a:prstGeom prst="line">
            <a:avLst/>
          </a:prstGeom>
          <a:ln w="6350">
            <a:solidFill>
              <a:srgbClr val="000000"/>
            </a:solidFill>
            <a:miter/>
          </a:ln>
        </p:spPr>
        <p:txBody>
          <a:bodyPr lIns="0" tIns="0" rIns="0" bIns="0"/>
          <a:lstStyle/>
          <a:p>
            <a:endParaRPr/>
          </a:p>
        </p:txBody>
      </p:sp>
      <p:sp>
        <p:nvSpPr>
          <p:cNvPr id="192" name="直接连接符 5"/>
          <p:cNvSpPr/>
          <p:nvPr/>
        </p:nvSpPr>
        <p:spPr>
          <a:xfrm>
            <a:off x="1205865" y="4931409"/>
            <a:ext cx="4445" cy="950596"/>
          </a:xfrm>
          <a:prstGeom prst="line">
            <a:avLst/>
          </a:prstGeom>
          <a:ln w="6350">
            <a:solidFill>
              <a:srgbClr val="000000"/>
            </a:solidFill>
            <a:miter/>
          </a:ln>
        </p:spPr>
        <p:txBody>
          <a:bodyPr lIns="0" tIns="0" rIns="0" bIns="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组合 12"/>
          <p:cNvGrpSpPr/>
          <p:nvPr/>
        </p:nvGrpSpPr>
        <p:grpSpPr>
          <a:xfrm>
            <a:off x="-24130" y="277971"/>
            <a:ext cx="839788" cy="514747"/>
            <a:chOff x="0" y="0"/>
            <a:chExt cx="839787" cy="514746"/>
          </a:xfrm>
        </p:grpSpPr>
        <p:sp>
          <p:nvSpPr>
            <p:cNvPr id="194"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95"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197" name="文本框 31"/>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Exploratory Data Analysis</a:t>
            </a:r>
            <a:endParaRPr lang="en-US" dirty="0"/>
          </a:p>
        </p:txBody>
      </p:sp>
      <p:pic>
        <p:nvPicPr>
          <p:cNvPr id="198" name="图片 2" descr="图片 2"/>
          <p:cNvPicPr>
            <a:picLocks noChangeAspect="1"/>
          </p:cNvPicPr>
          <p:nvPr/>
        </p:nvPicPr>
        <p:blipFill>
          <a:blip r:embed="rId2"/>
          <a:srcRect t="1" r="6244"/>
          <a:stretch>
            <a:fillRect/>
          </a:stretch>
        </p:blipFill>
        <p:spPr>
          <a:xfrm>
            <a:off x="402908" y="1629276"/>
            <a:ext cx="6435293" cy="4410322"/>
          </a:xfrm>
          <a:prstGeom prst="rect">
            <a:avLst/>
          </a:prstGeom>
          <a:ln w="12700">
            <a:miter lim="400000"/>
          </a:ln>
        </p:spPr>
      </p:pic>
      <p:sp>
        <p:nvSpPr>
          <p:cNvPr id="199" name="文本框 8"/>
          <p:cNvSpPr txBox="1"/>
          <p:nvPr/>
        </p:nvSpPr>
        <p:spPr>
          <a:xfrm>
            <a:off x="7259080" y="2859647"/>
            <a:ext cx="4484292" cy="148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defRPr b="1">
                <a:solidFill>
                  <a:srgbClr val="262626"/>
                </a:solidFill>
              </a:defRPr>
            </a:pPr>
            <a:r>
              <a:t>Right-skewed</a:t>
            </a:r>
          </a:p>
          <a:p>
            <a:pPr>
              <a:defRPr b="1">
                <a:solidFill>
                  <a:srgbClr val="262626"/>
                </a:solidFill>
              </a:defRPr>
            </a:pPr>
            <a:endParaRPr/>
          </a:p>
          <a:p>
            <a:pPr marL="285750" indent="-285750">
              <a:defRPr b="1">
                <a:solidFill>
                  <a:srgbClr val="262626"/>
                </a:solidFill>
              </a:defRPr>
            </a:pPr>
            <a:r>
              <a:t>Most of the family size is between 3-6 people, among which the family with 4 people is the most</a:t>
            </a:r>
          </a:p>
        </p:txBody>
      </p:sp>
      <p:sp>
        <p:nvSpPr>
          <p:cNvPr id="200" name="文本框 10"/>
          <p:cNvSpPr txBox="1"/>
          <p:nvPr/>
        </p:nvSpPr>
        <p:spPr>
          <a:xfrm>
            <a:off x="861377" y="963515"/>
            <a:ext cx="222753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marL="285750" indent="-285750">
              <a:defRPr sz="2000" b="1">
                <a:solidFill>
                  <a:srgbClr val="262626"/>
                </a:solidFill>
              </a:defRPr>
            </a:lvl1pPr>
          </a:lstStyle>
          <a:p>
            <a:pPr marL="0" indent="0">
              <a:buNone/>
            </a:pPr>
            <a:r>
              <a:rPr dirty="0"/>
              <a:t>Response Variable</a:t>
            </a:r>
            <a:endParaRPr lang="en-US" dirty="0"/>
          </a:p>
        </p:txBody>
      </p:sp>
      <p:grpSp>
        <p:nvGrpSpPr>
          <p:cNvPr id="203" name="组合 11"/>
          <p:cNvGrpSpPr/>
          <p:nvPr/>
        </p:nvGrpSpPr>
        <p:grpSpPr>
          <a:xfrm>
            <a:off x="11371898" y="5955505"/>
            <a:ext cx="839789" cy="514748"/>
            <a:chOff x="0" y="0"/>
            <a:chExt cx="839787" cy="514746"/>
          </a:xfrm>
        </p:grpSpPr>
        <p:sp>
          <p:nvSpPr>
            <p:cNvPr id="201" name="平行四边形 13"/>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02"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组合 12"/>
          <p:cNvGrpSpPr/>
          <p:nvPr/>
        </p:nvGrpSpPr>
        <p:grpSpPr>
          <a:xfrm>
            <a:off x="-24130" y="285243"/>
            <a:ext cx="839788" cy="514748"/>
            <a:chOff x="0" y="0"/>
            <a:chExt cx="839787" cy="514746"/>
          </a:xfrm>
        </p:grpSpPr>
        <p:sp>
          <p:nvSpPr>
            <p:cNvPr id="205"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06"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08" name="文本框 8"/>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Exploratory Data Analysis</a:t>
            </a:r>
            <a:endParaRPr lang="en-US" dirty="0"/>
          </a:p>
        </p:txBody>
      </p:sp>
      <p:pic>
        <p:nvPicPr>
          <p:cNvPr id="209" name="图片 1" descr="图片 1"/>
          <p:cNvPicPr>
            <a:picLocks noChangeAspect="1"/>
          </p:cNvPicPr>
          <p:nvPr/>
        </p:nvPicPr>
        <p:blipFill>
          <a:blip r:embed="rId2"/>
          <a:stretch>
            <a:fillRect/>
          </a:stretch>
        </p:blipFill>
        <p:spPr>
          <a:xfrm>
            <a:off x="939800" y="1539450"/>
            <a:ext cx="10312400" cy="3200401"/>
          </a:xfrm>
          <a:prstGeom prst="rect">
            <a:avLst/>
          </a:prstGeom>
          <a:ln w="12700">
            <a:miter lim="400000"/>
          </a:ln>
        </p:spPr>
      </p:pic>
      <p:grpSp>
        <p:nvGrpSpPr>
          <p:cNvPr id="212" name="组合 10"/>
          <p:cNvGrpSpPr/>
          <p:nvPr/>
        </p:nvGrpSpPr>
        <p:grpSpPr>
          <a:xfrm>
            <a:off x="11371898" y="5955505"/>
            <a:ext cx="839789" cy="514748"/>
            <a:chOff x="0" y="0"/>
            <a:chExt cx="839787" cy="514746"/>
          </a:xfrm>
        </p:grpSpPr>
        <p:sp>
          <p:nvSpPr>
            <p:cNvPr id="210" name="平行四边形 11"/>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11"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13" name="文本框 2"/>
          <p:cNvSpPr txBox="1"/>
          <p:nvPr/>
        </p:nvSpPr>
        <p:spPr>
          <a:xfrm>
            <a:off x="2003107" y="4791075"/>
            <a:ext cx="7630082" cy="929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85750" indent="-285750">
              <a:defRPr b="1">
                <a:solidFill>
                  <a:srgbClr val="262626"/>
                </a:solidFill>
              </a:defRPr>
            </a:pPr>
            <a:r>
              <a:t>Response Variable has mean 4.67 and median 4</a:t>
            </a:r>
          </a:p>
          <a:p>
            <a:pPr>
              <a:defRPr b="1">
                <a:solidFill>
                  <a:srgbClr val="262626"/>
                </a:solidFill>
              </a:defRPr>
            </a:pPr>
            <a:endParaRPr/>
          </a:p>
          <a:p>
            <a:pPr marL="285750" indent="-285750">
              <a:defRPr b="1">
                <a:solidFill>
                  <a:srgbClr val="262626"/>
                </a:solidFill>
              </a:defRPr>
            </a:pPr>
            <a:r>
              <a:t>Possible outliers of Total Household Income and House Floor Area</a:t>
            </a:r>
          </a:p>
        </p:txBody>
      </p:sp>
      <p:sp>
        <p:nvSpPr>
          <p:cNvPr id="214" name="椭圆 7"/>
          <p:cNvSpPr/>
          <p:nvPr/>
        </p:nvSpPr>
        <p:spPr>
          <a:xfrm>
            <a:off x="9744075" y="2780619"/>
            <a:ext cx="871538" cy="242889"/>
          </a:xfrm>
          <a:prstGeom prst="ellipse">
            <a:avLst/>
          </a:prstGeom>
          <a:ln w="28575">
            <a:solidFill>
              <a:srgbClr val="FF0000"/>
            </a:solidFill>
          </a:ln>
        </p:spPr>
        <p:txBody>
          <a:bodyPr lIns="0" tIns="0" rIns="0" bIns="0" anchor="ctr"/>
          <a:lstStyle/>
          <a:p>
            <a:pPr algn="ctr">
              <a:defRPr>
                <a:solidFill>
                  <a:schemeClr val="accent2"/>
                </a:solidFill>
              </a:defRPr>
            </a:pPr>
            <a:endParaRPr/>
          </a:p>
        </p:txBody>
      </p:sp>
      <p:sp>
        <p:nvSpPr>
          <p:cNvPr id="215" name="椭圆 14"/>
          <p:cNvSpPr/>
          <p:nvPr/>
        </p:nvSpPr>
        <p:spPr>
          <a:xfrm>
            <a:off x="9753595" y="3404508"/>
            <a:ext cx="871539" cy="242889"/>
          </a:xfrm>
          <a:prstGeom prst="ellipse">
            <a:avLst/>
          </a:prstGeom>
          <a:ln w="28575">
            <a:solidFill>
              <a:srgbClr val="FF0000"/>
            </a:solidFill>
          </a:ln>
        </p:spPr>
        <p:txBody>
          <a:bodyPr lIns="0" tIns="0" rIns="0" bIns="0" anchor="ctr"/>
          <a:lstStyle/>
          <a:p>
            <a:pPr algn="ctr">
              <a:defRPr>
                <a:solidFill>
                  <a:schemeClr val="accent2"/>
                </a:solidFill>
              </a:defRPr>
            </a:pPr>
            <a:endParaRPr/>
          </a:p>
        </p:txBody>
      </p:sp>
      <p:sp>
        <p:nvSpPr>
          <p:cNvPr id="216" name="文本框 15"/>
          <p:cNvSpPr txBox="1"/>
          <p:nvPr/>
        </p:nvSpPr>
        <p:spPr>
          <a:xfrm>
            <a:off x="861378" y="963515"/>
            <a:ext cx="242149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marL="285750" indent="-285750">
              <a:defRPr sz="2000" b="1">
                <a:solidFill>
                  <a:srgbClr val="262626"/>
                </a:solidFill>
              </a:defRPr>
            </a:lvl1pPr>
          </a:lstStyle>
          <a:p>
            <a:pPr marL="0" indent="0">
              <a:buNone/>
            </a:pPr>
            <a:r>
              <a:rPr dirty="0"/>
              <a:t>Numerical </a:t>
            </a:r>
            <a:r>
              <a:rPr lang="en-GB" dirty="0"/>
              <a:t>Variables</a:t>
            </a:r>
            <a:endParaRPr lang="en-US" dirty="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fill="hold" grpId="0" nodeType="withEffect">
                                  <p:stCondLst>
                                    <p:cond delay="0"/>
                                  </p:stCondLst>
                                  <p:iterate>
                                    <p:tmAbs val="0"/>
                                  </p:iterate>
                                  <p:childTnLst>
                                    <p:set>
                                      <p:cBhvr>
                                        <p:cTn id="9" fill="hold"/>
                                        <p:tgtEl>
                                          <p:spTgt spid="215"/>
                                        </p:tgtEl>
                                        <p:attrNameLst>
                                          <p:attrName>style.visibility</p:attrName>
                                        </p:attrNameLst>
                                      </p:cBhvr>
                                      <p:to>
                                        <p:strVal val="visible"/>
                                      </p:to>
                                    </p:set>
                                    <p:animEffect transition="in" filter="fade">
                                      <p:cBhvr>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advAuto="0"/>
      <p:bldP spid="21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组合 12"/>
          <p:cNvGrpSpPr/>
          <p:nvPr/>
        </p:nvGrpSpPr>
        <p:grpSpPr>
          <a:xfrm>
            <a:off x="-24130" y="277971"/>
            <a:ext cx="839788" cy="514747"/>
            <a:chOff x="0" y="0"/>
            <a:chExt cx="839787" cy="514746"/>
          </a:xfrm>
        </p:grpSpPr>
        <p:sp>
          <p:nvSpPr>
            <p:cNvPr id="218" name="平行四边形 5"/>
            <p:cNvSpPr/>
            <p:nvPr/>
          </p:nvSpPr>
          <p:spPr>
            <a:xfrm>
              <a:off x="281329" y="0"/>
              <a:ext cx="558459" cy="419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19" name="任意多边形 9"/>
            <p:cNvSpPr/>
            <p:nvPr/>
          </p:nvSpPr>
          <p:spPr>
            <a:xfrm>
              <a:off x="0" y="94853"/>
              <a:ext cx="427038" cy="4198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21" name="文本框 8"/>
          <p:cNvSpPr txBox="1"/>
          <p:nvPr/>
        </p:nvSpPr>
        <p:spPr>
          <a:xfrm>
            <a:off x="861377" y="285243"/>
            <a:ext cx="4947286"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342900" indent="-342900">
              <a:defRPr sz="2400" b="1">
                <a:solidFill>
                  <a:srgbClr val="404040"/>
                </a:solidFill>
              </a:defRPr>
            </a:lvl1pPr>
          </a:lstStyle>
          <a:p>
            <a:pPr marL="0" indent="0">
              <a:buNone/>
            </a:pPr>
            <a:r>
              <a:rPr dirty="0"/>
              <a:t>Exploratory Data Analysis</a:t>
            </a:r>
            <a:endParaRPr lang="en-US" dirty="0"/>
          </a:p>
        </p:txBody>
      </p:sp>
      <p:pic>
        <p:nvPicPr>
          <p:cNvPr id="222" name="图片 2" descr="图片 2"/>
          <p:cNvPicPr>
            <a:picLocks noChangeAspect="1"/>
          </p:cNvPicPr>
          <p:nvPr/>
        </p:nvPicPr>
        <p:blipFill>
          <a:blip r:embed="rId2"/>
          <a:stretch>
            <a:fillRect/>
          </a:stretch>
        </p:blipFill>
        <p:spPr>
          <a:xfrm>
            <a:off x="402907" y="1864175"/>
            <a:ext cx="6229489" cy="1674731"/>
          </a:xfrm>
          <a:prstGeom prst="rect">
            <a:avLst/>
          </a:prstGeom>
          <a:ln w="12700">
            <a:miter lim="400000"/>
          </a:ln>
        </p:spPr>
      </p:pic>
      <p:pic>
        <p:nvPicPr>
          <p:cNvPr id="223" name="图片 7" descr="图片 7"/>
          <p:cNvPicPr>
            <a:picLocks noChangeAspect="1"/>
          </p:cNvPicPr>
          <p:nvPr/>
        </p:nvPicPr>
        <p:blipFill>
          <a:blip r:embed="rId3"/>
          <a:srcRect l="12020" t="32714" r="20779" b="7296"/>
          <a:stretch>
            <a:fillRect/>
          </a:stretch>
        </p:blipFill>
        <p:spPr>
          <a:xfrm>
            <a:off x="783973" y="4039456"/>
            <a:ext cx="5070411" cy="1674730"/>
          </a:xfrm>
          <a:prstGeom prst="rect">
            <a:avLst/>
          </a:prstGeom>
          <a:ln w="12700">
            <a:miter lim="400000"/>
          </a:ln>
        </p:spPr>
      </p:pic>
      <p:sp>
        <p:nvSpPr>
          <p:cNvPr id="224" name="文本框 13"/>
          <p:cNvSpPr txBox="1"/>
          <p:nvPr/>
        </p:nvSpPr>
        <p:spPr>
          <a:xfrm>
            <a:off x="861378" y="963515"/>
            <a:ext cx="254171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marL="285750" indent="-285750">
              <a:defRPr sz="2000" b="1">
                <a:solidFill>
                  <a:srgbClr val="262626"/>
                </a:solidFill>
              </a:defRPr>
            </a:lvl1pPr>
          </a:lstStyle>
          <a:p>
            <a:pPr marL="0" indent="0">
              <a:buNone/>
            </a:pPr>
            <a:r>
              <a:rPr dirty="0"/>
              <a:t>Categorical </a:t>
            </a:r>
            <a:r>
              <a:rPr lang="en-GB" dirty="0"/>
              <a:t>Variables</a:t>
            </a:r>
            <a:endParaRPr lang="en-US" dirty="0"/>
          </a:p>
        </p:txBody>
      </p:sp>
      <p:grpSp>
        <p:nvGrpSpPr>
          <p:cNvPr id="227" name="组合 11"/>
          <p:cNvGrpSpPr/>
          <p:nvPr/>
        </p:nvGrpSpPr>
        <p:grpSpPr>
          <a:xfrm>
            <a:off x="11371898" y="5955505"/>
            <a:ext cx="839789" cy="514748"/>
            <a:chOff x="0" y="0"/>
            <a:chExt cx="839787" cy="514746"/>
          </a:xfrm>
        </p:grpSpPr>
        <p:sp>
          <p:nvSpPr>
            <p:cNvPr id="225" name="平行四边形 14"/>
            <p:cNvSpPr/>
            <p:nvPr/>
          </p:nvSpPr>
          <p:spPr>
            <a:xfrm flipH="1">
              <a:off x="0" y="0"/>
              <a:ext cx="558459" cy="41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060" y="0"/>
                  </a:lnTo>
                  <a:lnTo>
                    <a:pt x="21600" y="0"/>
                  </a:lnTo>
                  <a:lnTo>
                    <a:pt x="17540" y="21600"/>
                  </a:lnTo>
                  <a:close/>
                </a:path>
              </a:pathLst>
            </a:custGeom>
            <a:solidFill>
              <a:srgbClr val="D9D9D9"/>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26" name="任意多边形 6"/>
            <p:cNvSpPr/>
            <p:nvPr/>
          </p:nvSpPr>
          <p:spPr>
            <a:xfrm flipH="1">
              <a:off x="412750" y="94853"/>
              <a:ext cx="427038" cy="4198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290" y="21600"/>
                  </a:lnTo>
                  <a:lnTo>
                    <a:pt x="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228" name="文本框 1"/>
          <p:cNvSpPr txBox="1"/>
          <p:nvPr/>
        </p:nvSpPr>
        <p:spPr>
          <a:xfrm>
            <a:off x="7230254" y="2332209"/>
            <a:ext cx="448135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lvl1pPr marL="285750" indent="-285750">
              <a:defRPr b="1">
                <a:solidFill>
                  <a:srgbClr val="262626"/>
                </a:solidFill>
              </a:defRPr>
            </a:lvl1pPr>
          </a:lstStyle>
          <a:p>
            <a:r>
              <a:rPr dirty="0"/>
              <a:t>Most of the </a:t>
            </a:r>
            <a:r>
              <a:rPr lang="en-GB" dirty="0"/>
              <a:t>households </a:t>
            </a:r>
            <a:r>
              <a:rPr dirty="0"/>
              <a:t>are </a:t>
            </a:r>
            <a:r>
              <a:rPr lang="en-GB" dirty="0"/>
              <a:t>formed by </a:t>
            </a:r>
            <a:endParaRPr lang="en-US" dirty="0"/>
          </a:p>
          <a:p>
            <a:pPr marL="0" indent="0">
              <a:buNone/>
            </a:pPr>
            <a:r>
              <a:rPr lang="en-GB" dirty="0"/>
              <a:t>    single</a:t>
            </a:r>
            <a:r>
              <a:rPr dirty="0"/>
              <a:t> </a:t>
            </a:r>
            <a:r>
              <a:rPr lang="en-GB" dirty="0"/>
              <a:t>families</a:t>
            </a:r>
            <a:endParaRPr lang="en-US" dirty="0"/>
          </a:p>
        </p:txBody>
      </p:sp>
      <p:sp>
        <p:nvSpPr>
          <p:cNvPr id="229" name="文本框 16"/>
          <p:cNvSpPr txBox="1"/>
          <p:nvPr/>
        </p:nvSpPr>
        <p:spPr>
          <a:xfrm>
            <a:off x="7230252" y="4595424"/>
            <a:ext cx="4508677"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285750" indent="-285750">
              <a:defRPr b="1">
                <a:solidFill>
                  <a:srgbClr val="262626"/>
                </a:solidFill>
              </a:defRPr>
            </a:lvl1pPr>
          </a:lstStyle>
          <a:p>
            <a:r>
              <a:rPr dirty="0"/>
              <a:t>Less than a quarter </a:t>
            </a:r>
            <a:r>
              <a:rPr lang="en-GB" dirty="0"/>
              <a:t>of households </a:t>
            </a:r>
            <a:r>
              <a:rPr dirty="0"/>
              <a:t>had a female head of household</a:t>
            </a:r>
          </a:p>
        </p:txBody>
      </p:sp>
    </p:spTree>
  </p:cSld>
  <p:clrMapOvr>
    <a:masterClrMapping/>
  </p:clrMapOvr>
</p:sld>
</file>

<file path=ppt/theme/theme1.xml><?xml version="1.0" encoding="utf-8"?>
<a:theme xmlns:a="http://schemas.openxmlformats.org/drawingml/2006/main" name="第一PPT，www.1ppt.com">
  <a:themeElements>
    <a:clrScheme name="第一PPT，www.1ppt.com">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第一PPT，www.1ppt.com">
      <a:majorFont>
        <a:latin typeface="Helvetica"/>
        <a:ea typeface="Helvetica"/>
        <a:cs typeface="Helvetica"/>
      </a:majorFont>
      <a:minorFont>
        <a:latin typeface="Calibri"/>
        <a:ea typeface="Calibri"/>
        <a:cs typeface="Calibri"/>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a:spAutoFit/>
      </a:bodyPr>
      <a:lstStyle>
        <a:defPPr marL="257175" marR="0" indent="-257175"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257175" marR="0" indent="-257175"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第一PPT，www.1ppt.com">
  <a:themeElements>
    <a:clrScheme name="第一PPT，www.1ppt.com">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第一PPT，www.1ppt.com">
      <a:majorFont>
        <a:latin typeface="Helvetica"/>
        <a:ea typeface="Helvetica"/>
        <a:cs typeface="Helvetica"/>
      </a:majorFont>
      <a:minorFont>
        <a:latin typeface="Calibri"/>
        <a:ea typeface="Calibri"/>
        <a:cs typeface="Calibri"/>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a:spAutoFit/>
      </a:bodyPr>
      <a:lstStyle>
        <a:defPPr marL="257175" marR="0" indent="-257175"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257175" marR="0" indent="-257175" algn="l" defTabSz="914400" rtl="0" fontAlgn="auto" latinLnBrk="0" hangingPunct="0">
          <a:lnSpc>
            <a:spcPct val="100000"/>
          </a:lnSpc>
          <a:spcBef>
            <a:spcPts val="0"/>
          </a:spcBef>
          <a:spcAft>
            <a:spcPts val="0"/>
          </a:spcAft>
          <a:buClrTx/>
          <a:buSzPct val="100000"/>
          <a:buFont typeface="Arial"/>
          <a:buChar char="•"/>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947D9691874440ADB197968B8455F3" ma:contentTypeVersion="8" ma:contentTypeDescription="Create a new document." ma:contentTypeScope="" ma:versionID="949a7f1f94372ce97cbeb6cbb0a0872d">
  <xsd:schema xmlns:xsd="http://www.w3.org/2001/XMLSchema" xmlns:xs="http://www.w3.org/2001/XMLSchema" xmlns:p="http://schemas.microsoft.com/office/2006/metadata/properties" xmlns:ns2="5f457a92-084d-47c6-ad56-22c409e10308" targetNamespace="http://schemas.microsoft.com/office/2006/metadata/properties" ma:root="true" ma:fieldsID="fa435d55520ff1e11a8a89ac512c18ef" ns2:_="">
    <xsd:import namespace="5f457a92-084d-47c6-ad56-22c409e1030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457a92-084d-47c6-ad56-22c409e103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69C1F0-7619-41AF-A451-E858C2EB42ED}">
  <ds:schemaRefs>
    <ds:schemaRef ds:uri="http://schemas.microsoft.com/sharepoint/v3/contenttype/forms"/>
  </ds:schemaRefs>
</ds:datastoreItem>
</file>

<file path=customXml/itemProps2.xml><?xml version="1.0" encoding="utf-8"?>
<ds:datastoreItem xmlns:ds="http://schemas.openxmlformats.org/officeDocument/2006/customXml" ds:itemID="{10E17648-9FA4-4B02-AF89-8FE4F09E033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DB5435-0A5A-4A3E-97FB-06D80B5BD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457a92-084d-47c6-ad56-22c409e103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104</TotalTime>
  <Words>1219</Words>
  <Application>Microsoft Macintosh PowerPoint</Application>
  <PresentationFormat>宽屏</PresentationFormat>
  <Paragraphs>147</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等线</vt:lpstr>
      <vt:lpstr>等线 Light</vt:lpstr>
      <vt:lpstr>楷体</vt:lpstr>
      <vt:lpstr>SimSun</vt:lpstr>
      <vt:lpstr>FuturaBookC</vt:lpstr>
      <vt:lpstr>Arial</vt:lpstr>
      <vt:lpstr>Calibri</vt:lpstr>
      <vt:lpstr>Cambria Math</vt:lpstr>
      <vt:lpstr>Tahoma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rgmf</cp:lastModifiedBy>
  <cp:revision>101</cp:revision>
  <dcterms:modified xsi:type="dcterms:W3CDTF">2021-07-24T10:52:59Z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0x01010078947D9691874440ADB197968B8455F3</vt:lpwstr>
  </property>
</Properties>
</file>